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1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9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8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4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5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7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2B86-A796-4016-B86B-D9EC466E48C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D78D-BBAE-45ED-A835-5C98F901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/><Relationship Id="rId3" Type="http://schemas.openxmlformats.org/officeDocument/2006/relationships/image" Target="../media/image7.png"/><Relationship Id="rId7" Type="http://schemas.openxmlformats.org/officeDocument/2006/relationships/image" Target="../media/image5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png"/><Relationship Id="rId5" Type="http://schemas.openxmlformats.org/officeDocument/2006/relationships/image" Target="../media/image38.png"/><Relationship Id="rId4" Type="http://schemas.openxmlformats.org/officeDocument/2006/relationships/image" Target="../media/image51.png"/><Relationship Id="rId9" Type="http://schemas.openxmlformats.org/officeDocument/2006/relationships/image" Target="../media/image4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4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png"/><Relationship Id="rId11" Type="http://schemas.openxmlformats.org/officeDocument/2006/relationships/image" Target="../media/image490.png"/><Relationship Id="rId15" Type="http://schemas.openxmlformats.org/officeDocument/2006/relationships/image" Target="../media/image560.png"/><Relationship Id="rId10" Type="http://schemas.openxmlformats.org/officeDocument/2006/relationships/image" Target="../media/image56.png"/><Relationship Id="rId9" Type="http://schemas.openxmlformats.org/officeDocument/2006/relationships/image" Target="../media/image470.png"/><Relationship Id="rId14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3" Type="http://schemas.openxmlformats.org/officeDocument/2006/relationships/image" Target="../media/image63.png"/><Relationship Id="rId7" Type="http://schemas.openxmlformats.org/officeDocument/2006/relationships/image" Target="../media/image59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5" Type="http://schemas.openxmlformats.org/officeDocument/2006/relationships/image" Target="../media/image490.png"/><Relationship Id="rId4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0.png"/><Relationship Id="rId7" Type="http://schemas.openxmlformats.org/officeDocument/2006/relationships/image" Target="../media/image67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60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1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0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instanton</a:t>
            </a:r>
            <a:r>
              <a:rPr lang="en-US" dirty="0" smtClean="0"/>
              <a:t> in Real Time Dynamics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066800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林树</a:t>
            </a:r>
            <a:endParaRPr lang="en-US" altLang="zh-CN" sz="2400" dirty="0" smtClean="0"/>
          </a:p>
          <a:p>
            <a:r>
              <a:rPr lang="zh-CN" altLang="en-US" sz="2400" dirty="0" smtClean="0"/>
              <a:t>中山大学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953000"/>
            <a:ext cx="1375156" cy="1408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5638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Si-wen Li, SL 1711.06365</a:t>
            </a:r>
          </a:p>
          <a:p>
            <a:pPr algn="r"/>
            <a:r>
              <a:rPr lang="en-US" sz="2000" dirty="0" smtClean="0"/>
              <a:t>Peking U, 11.28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6249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Pure gauge solutions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25431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3124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independent pure gauge solution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181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independent regular solutions </a:t>
            </a:r>
            <a:r>
              <a:rPr lang="en-US" dirty="0"/>
              <a:t>+ two independent pure gauge </a:t>
            </a:r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Euclidean cross </a:t>
            </a:r>
            <a:r>
              <a:rPr lang="en-US" dirty="0" err="1" smtClean="0"/>
              <a:t>correlators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1745810"/>
            <a:ext cx="5429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676400"/>
            <a:ext cx="4619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71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Topological constraint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781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16764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3505200"/>
            <a:ext cx="3971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914400" y="4267200"/>
            <a:ext cx="1066800" cy="152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4352925"/>
            <a:ext cx="4181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6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Symmetry constraint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3033"/>
            <a:ext cx="8001000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3924300" cy="44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295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Diffeomorphism</a:t>
            </a:r>
            <a:r>
              <a:rPr lang="en-US" dirty="0" smtClean="0"/>
              <a:t> invariant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8978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Conformal invariant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502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Specific to CFT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565046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lready obtained from topological constraint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524125"/>
            <a:ext cx="3390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200400"/>
            <a:ext cx="3467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72050"/>
            <a:ext cx="33337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57850"/>
            <a:ext cx="3409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2667000"/>
            <a:ext cx="8667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5105400"/>
            <a:ext cx="752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80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Analytic continuation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2257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466850"/>
            <a:ext cx="21717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581400" y="1714500"/>
            <a:ext cx="2057400" cy="1143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93783" y="3669268"/>
                <a:ext cx="1268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→−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783" y="3669268"/>
                <a:ext cx="126861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3049344"/>
                <a:ext cx="1544782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~(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/4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49344"/>
                <a:ext cx="1544782" cy="379656"/>
              </a:xfrm>
              <a:prstGeom prst="rect">
                <a:avLst/>
              </a:prstGeom>
              <a:blipFill rotWithShape="1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67000" y="3048000"/>
                <a:ext cx="259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</a:t>
                </a:r>
                <a:r>
                  <a:rPr lang="en-US" dirty="0" smtClean="0"/>
                  <a:t>alid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𝑅𝑒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048000"/>
                <a:ext cx="259080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4343400"/>
                <a:ext cx="259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valid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Im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343400"/>
                <a:ext cx="259080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882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029200" y="4343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 of retarded </a:t>
            </a:r>
            <a:r>
              <a:rPr lang="en-US" dirty="0" err="1" smtClean="0"/>
              <a:t>correlator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905000" y="50292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924050" y="5029200"/>
            <a:ext cx="971550" cy="1676400"/>
          </a:xfrm>
          <a:prstGeom prst="rect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90600" y="58674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19400" y="4812268"/>
                <a:ext cx="5277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812268"/>
                <a:ext cx="52777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Arrow 24"/>
          <p:cNvSpPr/>
          <p:nvPr/>
        </p:nvSpPr>
        <p:spPr>
          <a:xfrm>
            <a:off x="3276600" y="5791200"/>
            <a:ext cx="1143000" cy="1143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53828" y="5855732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553200" y="4724400"/>
                <a:ext cx="4093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724400"/>
                <a:ext cx="40934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4653828" y="5029200"/>
            <a:ext cx="1899372" cy="8191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568228" y="5017532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275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 subtlety in operator definition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4114800"/>
            <a:ext cx="21717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25241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6850"/>
            <a:ext cx="21717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67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251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Defined with same operator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41264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Euclidean/</a:t>
            </a:r>
            <a:r>
              <a:rPr lang="en-US" dirty="0" err="1" smtClean="0"/>
              <a:t>Minkowski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different operators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46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29200" y="1383268"/>
                <a:ext cx="3733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  <m:r>
                      <a:rPr lang="en-US" i="1" dirty="0" smtClean="0">
                        <a:latin typeface="Cambria Math"/>
                      </a:rPr>
                      <m:t>~</m:t>
                    </m:r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𝑇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significant </a:t>
                </a:r>
                <a:r>
                  <a:rPr lang="en-US" dirty="0" err="1" smtClean="0"/>
                  <a:t>instanton</a:t>
                </a:r>
                <a:r>
                  <a:rPr lang="en-US" dirty="0" smtClean="0"/>
                  <a:t> density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83268"/>
                <a:ext cx="37338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15000" y="2819400"/>
                <a:ext cx="1452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𝑅𝑒𝐺</m:t>
                      </m:r>
                      <m:r>
                        <a:rPr lang="en-US" i="1" dirty="0">
                          <a:latin typeface="Cambria Math"/>
                        </a:rPr>
                        <m:t>~</m:t>
                      </m:r>
                      <m:r>
                        <a:rPr lang="en-US" i="1" dirty="0">
                          <a:latin typeface="Cambria Math"/>
                        </a:rPr>
                        <m:t>𝑂</m:t>
                      </m:r>
                      <m:r>
                        <a:rPr lang="en-US" i="1" dirty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819400"/>
                <a:ext cx="145257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38225"/>
            <a:ext cx="456247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0"/>
                <a:ext cx="8229600" cy="114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en-US" i="1" dirty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</a:rPr>
                      <m:t>~</m:t>
                    </m:r>
                    <m:r>
                      <a:rPr lang="en-US" i="1" dirty="0">
                        <a:latin typeface="Cambria Math"/>
                      </a:rPr>
                      <m:t>𝑂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real part</a:t>
                </a:r>
                <a:endParaRPr lang="en-US" dirty="0"/>
              </a:p>
            </p:txBody>
          </p:sp>
        </mc:Choice>
        <mc:Fallback xmlns="">
          <p:sp>
            <p:nvSpPr>
              <p:cNvPr id="11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0"/>
                <a:ext cx="8229600" cy="1143000"/>
              </a:xfrm>
              <a:blipFill rotWithShape="1">
                <a:blip r:embed="rId9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66925"/>
            <a:ext cx="1266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15109" y="2069068"/>
                <a:ext cx="885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en-US" i="1" dirty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109" y="2069068"/>
                <a:ext cx="88569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4267200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276850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4800600"/>
            <a:ext cx="1314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48275" y="5867400"/>
                <a:ext cx="343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saturation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at large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275" y="5867400"/>
                <a:ext cx="3438525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596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52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66788"/>
            <a:ext cx="4705350" cy="517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486400"/>
            <a:ext cx="3009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66925"/>
            <a:ext cx="1266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15109" y="2069068"/>
                <a:ext cx="885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en-US" i="1" dirty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109" y="2069068"/>
                <a:ext cx="8856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4648200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457200" y="0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en-US" i="1" dirty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</a:rPr>
                      <m:t>~</m:t>
                    </m:r>
                    <m:r>
                      <a:rPr lang="en-US" i="1" dirty="0">
                        <a:latin typeface="Cambria Math"/>
                      </a:rPr>
                      <m:t>𝑂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imaginary part</a:t>
                </a:r>
                <a:endParaRPr lang="en-US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0"/>
                <a:ext cx="8229600" cy="1143000"/>
              </a:xfrm>
              <a:prstGeom prst="rect">
                <a:avLst/>
              </a:prstGeom>
              <a:blipFill rotWithShape="1">
                <a:blip r:embed="rId7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15000" y="2819400"/>
                <a:ext cx="1608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𝐼𝑚𝐺</m:t>
                      </m:r>
                      <m:r>
                        <a:rPr lang="en-US" i="1" dirty="0">
                          <a:latin typeface="Cambria Math"/>
                        </a:rPr>
                        <m:t>~</m:t>
                      </m:r>
                      <m:r>
                        <a:rPr lang="en-US" i="1" dirty="0">
                          <a:latin typeface="Cambria Math"/>
                        </a:rPr>
                        <m:t>𝑂</m:t>
                      </m:r>
                      <m:r>
                        <a:rPr lang="en-US" i="1" dirty="0">
                          <a:latin typeface="Cambria Math"/>
                        </a:rPr>
                        <m:t>(1/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819400"/>
                <a:ext cx="16081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6937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47738"/>
            <a:ext cx="452437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457200" y="0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>
                    <a:ea typeface="Cambria Math"/>
                  </a:rPr>
                  <a:t>general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real part</a:t>
                </a:r>
                <a:endParaRPr lang="en-US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0"/>
                <a:ext cx="8229600" cy="1143000"/>
              </a:xfrm>
              <a:prstGeom prst="rect">
                <a:avLst/>
              </a:prstGeom>
              <a:blipFill rotWithShape="1">
                <a:blip r:embed="rId3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1971675"/>
            <a:ext cx="13239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648200"/>
            <a:ext cx="1181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00675" y="5181600"/>
                <a:ext cx="343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saturation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at large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675" y="5181600"/>
                <a:ext cx="343852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6400" y="2590800"/>
                <a:ext cx="343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pproach each other at </a:t>
                </a:r>
                <a:r>
                  <a:rPr lang="en-US" dirty="0"/>
                  <a:t>large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90800"/>
                <a:ext cx="343852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4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767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44862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457200" y="0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>
                    <a:ea typeface="Cambria Math"/>
                  </a:rPr>
                  <a:t>general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imaginary part</a:t>
                </a:r>
                <a:endParaRPr lang="en-US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0"/>
                <a:ext cx="8229600" cy="1143000"/>
              </a:xfrm>
              <a:prstGeom prst="rect">
                <a:avLst/>
              </a:prstGeom>
              <a:blipFill rotWithShape="1">
                <a:blip r:embed="rId3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1971675"/>
            <a:ext cx="13239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648200"/>
            <a:ext cx="1181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57800" y="5181600"/>
                <a:ext cx="343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saturation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at large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181600"/>
                <a:ext cx="343852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43525" y="2590800"/>
                <a:ext cx="343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pproach each other at </a:t>
                </a:r>
                <a:r>
                  <a:rPr lang="en-US" dirty="0"/>
                  <a:t>large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5" y="2590800"/>
                <a:ext cx="343852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5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44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Instanton</a:t>
            </a:r>
            <a:r>
              <a:rPr lang="en-US" sz="3600" dirty="0" smtClean="0"/>
              <a:t> in QM and Yang-Mills</a:t>
            </a:r>
          </a:p>
          <a:p>
            <a:r>
              <a:rPr lang="en-US" sz="3600" dirty="0" err="1" smtClean="0"/>
              <a:t>Instanton</a:t>
            </a:r>
            <a:r>
              <a:rPr lang="en-US" sz="3600" dirty="0" smtClean="0"/>
              <a:t> phenomenology in QCD</a:t>
            </a:r>
          </a:p>
          <a:p>
            <a:r>
              <a:rPr lang="en-US" sz="3600" dirty="0" smtClean="0"/>
              <a:t>Holographic D-</a:t>
            </a:r>
            <a:r>
              <a:rPr lang="en-US" sz="3600" dirty="0" err="1" smtClean="0"/>
              <a:t>instanton</a:t>
            </a:r>
            <a:r>
              <a:rPr lang="en-US" sz="3600" dirty="0" smtClean="0"/>
              <a:t> background</a:t>
            </a:r>
          </a:p>
          <a:p>
            <a:r>
              <a:rPr lang="en-US" sz="3600" dirty="0" smtClean="0"/>
              <a:t>Euclidean </a:t>
            </a:r>
            <a:r>
              <a:rPr lang="en-US" sz="3600" dirty="0" err="1" smtClean="0"/>
              <a:t>correlators</a:t>
            </a:r>
            <a:endParaRPr lang="en-US" sz="3600" dirty="0" smtClean="0"/>
          </a:p>
          <a:p>
            <a:r>
              <a:rPr lang="en-US" sz="3600" dirty="0" err="1" smtClean="0"/>
              <a:t>Minkowski</a:t>
            </a:r>
            <a:r>
              <a:rPr lang="en-US" sz="3600" dirty="0" smtClean="0"/>
              <a:t> </a:t>
            </a:r>
            <a:r>
              <a:rPr lang="en-US" sz="3600" dirty="0" err="1" smtClean="0"/>
              <a:t>correlators</a:t>
            </a:r>
            <a:r>
              <a:rPr lang="en-US" sz="3600" dirty="0" smtClean="0"/>
              <a:t> (unstable mode)</a:t>
            </a:r>
          </a:p>
          <a:p>
            <a:r>
              <a:rPr lang="en-US" sz="3600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594773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76200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Unstable regime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76200"/>
                <a:ext cx="8229600" cy="1143000"/>
              </a:xfrm>
              <a:blipFill rotWithShape="1">
                <a:blip r:embed="rId2"/>
                <a:stretch>
                  <a:fillRect l="-1630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3771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2209800"/>
                <a:ext cx="7906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Γ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209800"/>
                <a:ext cx="79060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8400" y="2214671"/>
                <a:ext cx="4114800" cy="376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Negative spectral density for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dirty="0" smtClean="0"/>
                  <a:t> 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214671"/>
                <a:ext cx="4114800" cy="376129"/>
              </a:xfrm>
              <a:prstGeom prst="rect">
                <a:avLst/>
              </a:prstGeom>
              <a:blipFill rotWithShape="1">
                <a:blip r:embed="rId5"/>
                <a:stretch>
                  <a:fillRect l="-1185"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6676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5486400"/>
                <a:ext cx="6324600" cy="376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Fluctuation of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eventually destroys the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instanton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background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486400"/>
                <a:ext cx="6324600" cy="376129"/>
              </a:xfrm>
              <a:prstGeom prst="rect">
                <a:avLst/>
              </a:prstGeom>
              <a:blipFill rotWithShape="1">
                <a:blip r:embed="rId7"/>
                <a:stretch>
                  <a:fillRect l="-771"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6019800"/>
                <a:ext cx="4114800" cy="376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Lifetime of </a:t>
                </a:r>
                <a:r>
                  <a:rPr lang="en-US" dirty="0" err="1" smtClean="0"/>
                  <a:t>instanton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1/</m:t>
                    </m:r>
                    <m:r>
                      <a:rPr lang="en-US" i="1" dirty="0" smtClean="0">
                        <a:latin typeface="Cambria Math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6019800"/>
                <a:ext cx="4114800" cy="376129"/>
              </a:xfrm>
              <a:prstGeom prst="rect">
                <a:avLst/>
              </a:prstGeom>
              <a:blipFill rotWithShape="1">
                <a:blip r:embed="rId8"/>
                <a:stretch>
                  <a:fillRect l="-1185" t="-8197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012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dirty="0" smtClean="0"/>
                  <a:t>Euclidean </a:t>
                </a:r>
                <a:r>
                  <a:rPr lang="en-US" sz="3600" dirty="0" err="1" smtClean="0"/>
                  <a:t>correlators</a:t>
                </a:r>
                <a:r>
                  <a:rPr lang="en-US" sz="3600" dirty="0" smtClean="0"/>
                  <a:t> in D-</a:t>
                </a:r>
                <a:r>
                  <a:rPr lang="en-US" sz="3600" dirty="0" err="1" smtClean="0"/>
                  <a:t>instanton</a:t>
                </a:r>
                <a:r>
                  <a:rPr lang="en-US" sz="3600" dirty="0" smtClean="0"/>
                  <a:t> background. Symmetries constrain most </a:t>
                </a:r>
                <a:r>
                  <a:rPr lang="en-US" sz="3600" dirty="0" err="1" smtClean="0"/>
                  <a:t>correlators</a:t>
                </a:r>
                <a:endParaRPr lang="en-US" sz="3600" dirty="0" smtClean="0"/>
              </a:p>
              <a:p>
                <a:r>
                  <a:rPr lang="en-US" sz="3600" dirty="0" err="1" smtClean="0"/>
                  <a:t>Minkowski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correlator</a:t>
                </a:r>
                <a:r>
                  <a:rPr lang="en-US" sz="3600" dirty="0" smtClean="0"/>
                  <a:t> obtained from analytic continuation.</a:t>
                </a:r>
              </a:p>
              <a:p>
                <a:r>
                  <a:rPr lang="en-US" sz="3600" dirty="0" smtClean="0"/>
                  <a:t>Saturation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</a:rPr>
                      <m:t>𝑂</m:t>
                    </m:r>
                    <m:r>
                      <a:rPr lang="en-US" sz="3600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/>
                  <a:t> at large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</a:rPr>
                      <m:t>𝑞</m:t>
                    </m:r>
                  </m:oMath>
                </a14:m>
                <a:r>
                  <a:rPr lang="en-US" sz="3600" dirty="0" smtClean="0"/>
                  <a:t> for both real/imaginary parts?</a:t>
                </a:r>
                <a:endParaRPr lang="en-US" sz="3600" dirty="0"/>
              </a:p>
              <a:p>
                <a:r>
                  <a:rPr lang="en-US" sz="3600" dirty="0" smtClean="0"/>
                  <a:t>Scaling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𝑂</m:t>
                    </m:r>
                    <m:r>
                      <a:rPr lang="en-US" sz="3600" i="1" dirty="0" smtClean="0">
                        <a:latin typeface="Cambria Math"/>
                      </a:rPr>
                      <m:t>(1/</m:t>
                    </m:r>
                    <m:r>
                      <a:rPr lang="en-US" sz="3600" i="1" dirty="0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36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 smtClean="0"/>
                  <a:t> at small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3600" dirty="0" smtClean="0"/>
                  <a:t> for spectral function</a:t>
                </a:r>
              </a:p>
              <a:p>
                <a:r>
                  <a:rPr lang="en-US" sz="3600" dirty="0" smtClean="0"/>
                  <a:t>Unstable mode identified. Contribution of </a:t>
                </a:r>
                <a:r>
                  <a:rPr lang="en-US" sz="3600" dirty="0" err="1" smtClean="0"/>
                  <a:t>instanton</a:t>
                </a:r>
                <a:r>
                  <a:rPr lang="en-US" sz="3600" dirty="0" smtClean="0"/>
                  <a:t> to real time dynamics suppressed at high temperature.</a:t>
                </a: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259" t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121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3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Instanton</a:t>
            </a:r>
            <a:r>
              <a:rPr lang="en-US" dirty="0" smtClean="0"/>
              <a:t> in Quantum Mechanics</a:t>
            </a:r>
            <a:endParaRPr lang="en-US" dirty="0"/>
          </a:p>
        </p:txBody>
      </p:sp>
      <p:pic>
        <p:nvPicPr>
          <p:cNvPr id="1026" name="Picture 2" descr="instanton quantum mechanics double well 的图像结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92" y="1219200"/>
            <a:ext cx="2034888" cy="15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{\displaystyle V(x)={1 \over 4}(x^{2}-1)^{2}.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7" descr="{\displaystyle V(x)={1 \over 4}(x^{2}-1)^{2}.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2971800"/>
                <a:ext cx="212628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71800"/>
                <a:ext cx="2126288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11744" y="2819400"/>
                <a:ext cx="841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𝑖𝑡</m:t>
                      </m:r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744" y="2819400"/>
                <a:ext cx="84125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10000" y="2373868"/>
            <a:ext cx="167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Wick rotation</a:t>
            </a:r>
            <a:endParaRPr lang="en-US" dirty="0"/>
          </a:p>
        </p:txBody>
      </p:sp>
      <p:pic>
        <p:nvPicPr>
          <p:cNvPr id="12" name="Picture 2" descr="instanton quantum mechanics double well 的图像结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1905000" cy="1426724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91200" y="3048000"/>
                <a:ext cx="1680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→−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048000"/>
                <a:ext cx="168084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5800" y="3733800"/>
                <a:ext cx="3984424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=−1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ℏ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)]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33800"/>
                <a:ext cx="3984424" cy="81887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2944" y="4572000"/>
                <a:ext cx="841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𝑖𝑡</m:t>
                      </m:r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944" y="4572000"/>
                <a:ext cx="84125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181600"/>
                <a:ext cx="4231799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=−1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)]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181600"/>
                <a:ext cx="4231799" cy="81887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23140" y="3657600"/>
                <a:ext cx="2665986" cy="863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𝑑𝑥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140" y="3657600"/>
                <a:ext cx="2665986" cy="8631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486400" y="5188148"/>
                <a:ext cx="2788584" cy="863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𝑑𝑥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188148"/>
                <a:ext cx="2788584" cy="86318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6000" y="6107668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Classical</a:t>
            </a:r>
            <a:r>
              <a:rPr lang="en-US" dirty="0" smtClean="0">
                <a:solidFill>
                  <a:srgbClr val="FF0000"/>
                </a:solidFill>
              </a:rPr>
              <a:t> solution only in Euclidean space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flipH="1">
            <a:off x="1874518" y="4419600"/>
            <a:ext cx="91440" cy="7685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flipH="1">
            <a:off x="7086600" y="4413052"/>
            <a:ext cx="91440" cy="7685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7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Instanton</a:t>
            </a:r>
            <a:r>
              <a:rPr lang="en-US" dirty="0" smtClean="0"/>
              <a:t> in Yang-Mills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1676400"/>
                <a:ext cx="4515980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𝐹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∓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76400"/>
                <a:ext cx="4515980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50443" y="2590800"/>
                <a:ext cx="1243097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𝐹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±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3" y="2590800"/>
                <a:ext cx="1243097" cy="374270"/>
              </a:xfrm>
              <a:prstGeom prst="rect">
                <a:avLst/>
              </a:prstGeom>
              <a:blipFill rotWithShape="1">
                <a:blip r:embed="rId5"/>
                <a:stretch>
                  <a:fillRect t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55443" y="2590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Anti-self dual/self-dual </a:t>
            </a:r>
            <a:r>
              <a:rPr lang="en-US" dirty="0" err="1" smtClean="0"/>
              <a:t>instanton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26643" y="4045330"/>
                <a:ext cx="1186928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43" y="4045330"/>
                <a:ext cx="1186928" cy="6967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55844" y="4038600"/>
                <a:ext cx="19807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: winding number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844" y="4038600"/>
                <a:ext cx="19807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84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990600" y="5029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on-</a:t>
            </a:r>
            <a:r>
              <a:rPr lang="en-US" dirty="0" err="1" smtClean="0"/>
              <a:t>perturbative</a:t>
            </a:r>
            <a:r>
              <a:rPr lang="en-US" dirty="0" smtClean="0"/>
              <a:t> effect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855844" y="4431268"/>
                <a:ext cx="22506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: Yang-Mills coupling</a:t>
                </a:r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844" y="4431268"/>
                <a:ext cx="2250681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89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895600" y="3212068"/>
            <a:ext cx="4536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 to Euclidean </a:t>
            </a:r>
            <a:r>
              <a:rPr lang="en-US" sz="2000" dirty="0">
                <a:solidFill>
                  <a:srgbClr val="FF0000"/>
                </a:solidFill>
              </a:rPr>
              <a:t>field </a:t>
            </a:r>
            <a:r>
              <a:rPr lang="en-US" sz="2000" dirty="0" smtClean="0">
                <a:solidFill>
                  <a:srgbClr val="FF0000"/>
                </a:solidFill>
              </a:rPr>
              <a:t>equation exists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4038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Belavin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Polyakov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Schwartz,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Tyupkin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(1975)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Hooft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(1976)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2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Instanton</a:t>
            </a:r>
            <a:r>
              <a:rPr lang="en-US" dirty="0" smtClean="0"/>
              <a:t> phenomenology in QCD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1447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dilute </a:t>
            </a:r>
            <a:r>
              <a:rPr lang="en-US" dirty="0" err="1" smtClean="0"/>
              <a:t>instanton</a:t>
            </a:r>
            <a:r>
              <a:rPr lang="en-US" dirty="0" smtClean="0"/>
              <a:t> </a:t>
            </a:r>
            <a:r>
              <a:rPr lang="en-US" dirty="0" smtClean="0"/>
              <a:t>gas: </a:t>
            </a:r>
            <a:r>
              <a:rPr lang="en-US" dirty="0" smtClean="0"/>
              <a:t>high temperature QCD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526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instanton</a:t>
            </a:r>
            <a:r>
              <a:rPr lang="en-US" dirty="0" smtClean="0"/>
              <a:t> liquid model: QCD vacuum</a:t>
            </a:r>
          </a:p>
          <a:p>
            <a:r>
              <a:rPr lang="en-US" dirty="0" err="1" smtClean="0"/>
              <a:t>instanton</a:t>
            </a:r>
            <a:r>
              <a:rPr lang="en-US" dirty="0" smtClean="0"/>
              <a:t> picture of </a:t>
            </a:r>
            <a:r>
              <a:rPr lang="en-US" dirty="0" smtClean="0">
                <a:solidFill>
                  <a:srgbClr val="00B050"/>
                </a:solidFill>
              </a:rPr>
              <a:t>chiral symmetry breaking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181713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Gross, </a:t>
            </a:r>
            <a:r>
              <a:rPr lang="en-US" dirty="0" err="1" smtClean="0"/>
              <a:t>Pisarski</a:t>
            </a:r>
            <a:r>
              <a:rPr lang="en-US" dirty="0" smtClean="0"/>
              <a:t>, </a:t>
            </a:r>
            <a:r>
              <a:rPr lang="en-US" dirty="0" err="1" smtClean="0"/>
              <a:t>Yaffe</a:t>
            </a:r>
            <a:r>
              <a:rPr lang="en-US" dirty="0" smtClean="0"/>
              <a:t> RMP (1981)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2971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Schafer, </a:t>
            </a:r>
            <a:r>
              <a:rPr lang="en-US" dirty="0" err="1" smtClean="0"/>
              <a:t>Shuryak</a:t>
            </a:r>
            <a:r>
              <a:rPr lang="en-US" dirty="0" smtClean="0"/>
              <a:t> RMP (1998)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yon</a:t>
            </a:r>
            <a:r>
              <a:rPr lang="en-US" dirty="0" smtClean="0"/>
              <a:t> (monopoles) picture of </a:t>
            </a:r>
            <a:r>
              <a:rPr lang="en-US" dirty="0" smtClean="0">
                <a:solidFill>
                  <a:srgbClr val="00B050"/>
                </a:solidFill>
              </a:rPr>
              <a:t>confinement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6482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Diakonov</a:t>
            </a:r>
            <a:r>
              <a:rPr lang="en-US" dirty="0" smtClean="0"/>
              <a:t> et al (2004)</a:t>
            </a:r>
          </a:p>
          <a:p>
            <a:r>
              <a:rPr lang="en-US" dirty="0" err="1" smtClean="0"/>
              <a:t>Shuryak</a:t>
            </a:r>
            <a:r>
              <a:rPr lang="en-US" dirty="0" smtClean="0"/>
              <a:t>, </a:t>
            </a:r>
            <a:r>
              <a:rPr lang="en-US" dirty="0" err="1" smtClean="0"/>
              <a:t>Zahed</a:t>
            </a:r>
            <a:r>
              <a:rPr lang="en-US" dirty="0" smtClean="0"/>
              <a:t> et al (2015)</a:t>
            </a:r>
          </a:p>
          <a:p>
            <a:r>
              <a:rPr lang="en-US" dirty="0" err="1" smtClean="0"/>
              <a:t>Poppitz</a:t>
            </a:r>
            <a:r>
              <a:rPr lang="en-US" dirty="0" smtClean="0"/>
              <a:t>, Schafer, </a:t>
            </a:r>
            <a:r>
              <a:rPr lang="en-US" dirty="0" err="1" smtClean="0"/>
              <a:t>Unsal</a:t>
            </a:r>
            <a:r>
              <a:rPr lang="en-US" dirty="0" smtClean="0"/>
              <a:t> (2012)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5943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Real time dynamics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352220" y="1382370"/>
                <a:ext cx="591380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220" y="1382370"/>
                <a:ext cx="591380" cy="3702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128272" y="1143000"/>
                <a:ext cx="1186928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272" y="1143000"/>
                <a:ext cx="1186928" cy="6967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2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Measure of real time dynamics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2257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095500"/>
            <a:ext cx="12287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0" y="2057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Matsubara frequency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895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Hope: analytic continuation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76650"/>
            <a:ext cx="21717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05200" y="4278868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ny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dirty="0" smtClean="0"/>
                  <a:t> in upper half plane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278868"/>
                <a:ext cx="2971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63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85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Holographic D-</a:t>
            </a:r>
            <a:r>
              <a:rPr lang="en-US" dirty="0" err="1" smtClean="0"/>
              <a:t>instanton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752600"/>
            <a:ext cx="5905500" cy="5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2500" y="1230868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D3-D-1 </a:t>
            </a:r>
            <a:r>
              <a:rPr lang="en-US" dirty="0" err="1" smtClean="0"/>
              <a:t>branes</a:t>
            </a:r>
            <a:r>
              <a:rPr lang="en-US" dirty="0" smtClean="0"/>
              <a:t> configuration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4572000"/>
                <a:ext cx="5786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ea typeface="Cambria Math"/>
                  </a:rPr>
                  <a:t>contribution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dilaton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axion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to EOM completely cancel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78632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43" t="-8197" r="-84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5638800" cy="161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7800" y="575446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Liu, </a:t>
            </a:r>
            <a:r>
              <a:rPr lang="en-US" dirty="0" err="1" smtClean="0"/>
              <a:t>Tseytlin</a:t>
            </a:r>
            <a:r>
              <a:rPr lang="en-US" dirty="0" smtClean="0"/>
              <a:t> NPB (1999)</a:t>
            </a:r>
          </a:p>
          <a:p>
            <a:r>
              <a:rPr lang="en-US" dirty="0" err="1" smtClean="0"/>
              <a:t>Ghoroku</a:t>
            </a:r>
            <a:r>
              <a:rPr lang="en-US" dirty="0" smtClean="0"/>
              <a:t> et al PRD (2005)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117068"/>
            <a:ext cx="505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Instantons</a:t>
            </a:r>
            <a:r>
              <a:rPr lang="en-US" dirty="0" smtClean="0"/>
              <a:t> do not contribute to stress energy tensor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5D effective action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18" y="1143000"/>
            <a:ext cx="6553582" cy="65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2819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897868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: </a:t>
                </a:r>
                <a:r>
                  <a:rPr lang="en-US" dirty="0" err="1" smtClean="0"/>
                  <a:t>instanton</a:t>
                </a:r>
                <a:r>
                  <a:rPr lang="en-US" dirty="0" smtClean="0"/>
                  <a:t> density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97868"/>
                <a:ext cx="3048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57800" y="441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Liu, </a:t>
            </a:r>
            <a:r>
              <a:rPr lang="en-US" dirty="0" err="1" smtClean="0"/>
              <a:t>Tseytlin</a:t>
            </a:r>
            <a:r>
              <a:rPr lang="en-US" dirty="0" smtClean="0"/>
              <a:t> NPB (1999)</a:t>
            </a:r>
          </a:p>
          <a:p>
            <a:r>
              <a:rPr lang="en-US" dirty="0" err="1" smtClean="0"/>
              <a:t>Ghoroku</a:t>
            </a:r>
            <a:r>
              <a:rPr lang="en-US" dirty="0" smtClean="0"/>
              <a:t> et al PRD (2005)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4343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82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Bulk fields/boundary operators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89906"/>
            <a:ext cx="2906573" cy="155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33644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Euclidean background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3810000"/>
                <a:ext cx="7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Near horizon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regular</a:t>
                </a:r>
                <a:r>
                  <a:rPr lang="en-US" dirty="0" smtClean="0"/>
                  <a:t> solution instead of </a:t>
                </a:r>
                <a:r>
                  <a:rPr lang="en-US" dirty="0" err="1" smtClean="0"/>
                  <a:t>infalling</a:t>
                </a:r>
                <a:r>
                  <a:rPr lang="en-US" dirty="0" smtClean="0"/>
                  <a:t> solution (</a:t>
                </a:r>
                <a:r>
                  <a:rPr lang="en-US" dirty="0" err="1" smtClean="0"/>
                  <a:t>Minkowski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0"/>
                <a:ext cx="7620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4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303" y="2133600"/>
            <a:ext cx="1733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1524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boundary operators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4420944"/>
                <a:ext cx="1544782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~(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/4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420944"/>
                <a:ext cx="1544782" cy="379656"/>
              </a:xfrm>
              <a:prstGeom prst="rect">
                <a:avLst/>
              </a:prstGeom>
              <a:blipFill rotWithShape="1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14600" y="4419600"/>
                <a:ext cx="259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𝑅𝑒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419600"/>
                <a:ext cx="259080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5800" y="52694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two independent regular solutions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08666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Homogeneous, isotropic perturbations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4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813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D-instanton in Real Time Dynamics</vt:lpstr>
      <vt:lpstr>Outline</vt:lpstr>
      <vt:lpstr>Instanton in Quantum Mechanics</vt:lpstr>
      <vt:lpstr>Instanton in Yang-Mills</vt:lpstr>
      <vt:lpstr>Instanton phenomenology in QCD</vt:lpstr>
      <vt:lpstr>Measure of real time dynamics</vt:lpstr>
      <vt:lpstr>Holographic D-instanton</vt:lpstr>
      <vt:lpstr>5D effective action</vt:lpstr>
      <vt:lpstr>Bulk fields/boundary operators</vt:lpstr>
      <vt:lpstr>Pure gauge solutions</vt:lpstr>
      <vt:lpstr>Euclidean cross correlators</vt:lpstr>
      <vt:lpstr>Topological constraint</vt:lpstr>
      <vt:lpstr>Symmetry constraint</vt:lpstr>
      <vt:lpstr>Analytic continuation</vt:lpstr>
      <vt:lpstr>A subtlety in operator definition</vt:lpstr>
      <vt:lpstr>ω≪T, q~O(T^4) real part</vt:lpstr>
      <vt:lpstr>PowerPoint Presentation</vt:lpstr>
      <vt:lpstr>PowerPoint Presentation</vt:lpstr>
      <vt:lpstr>PowerPoint Presentation</vt:lpstr>
      <vt:lpstr>Unstable regime ω≪T, q~O(T^4)</vt:lpstr>
      <vt:lpstr>Summary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D-instanton in Real Time Dynamics</dc:title>
  <dc:creator>forest</dc:creator>
  <cp:lastModifiedBy>forest</cp:lastModifiedBy>
  <cp:revision>68</cp:revision>
  <dcterms:created xsi:type="dcterms:W3CDTF">2017-11-20T14:24:15Z</dcterms:created>
  <dcterms:modified xsi:type="dcterms:W3CDTF">2017-11-28T11:35:40Z</dcterms:modified>
</cp:coreProperties>
</file>