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365" r:id="rId3"/>
    <p:sldId id="359" r:id="rId4"/>
    <p:sldId id="353" r:id="rId5"/>
    <p:sldId id="357" r:id="rId6"/>
    <p:sldId id="361" r:id="rId7"/>
    <p:sldId id="366" r:id="rId8"/>
    <p:sldId id="354" r:id="rId9"/>
    <p:sldId id="360" r:id="rId10"/>
    <p:sldId id="314" r:id="rId11"/>
    <p:sldId id="259" r:id="rId12"/>
    <p:sldId id="260" r:id="rId13"/>
    <p:sldId id="261" r:id="rId14"/>
    <p:sldId id="311" r:id="rId15"/>
    <p:sldId id="318" r:id="rId16"/>
    <p:sldId id="355" r:id="rId17"/>
    <p:sldId id="369" r:id="rId18"/>
    <p:sldId id="370" r:id="rId19"/>
    <p:sldId id="371" r:id="rId20"/>
    <p:sldId id="328" r:id="rId21"/>
    <p:sldId id="335" r:id="rId22"/>
    <p:sldId id="336" r:id="rId23"/>
    <p:sldId id="298" r:id="rId24"/>
    <p:sldId id="32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1" r:id="rId34"/>
    <p:sldId id="380" r:id="rId35"/>
    <p:sldId id="382" r:id="rId36"/>
    <p:sldId id="319" r:id="rId37"/>
    <p:sldId id="349" r:id="rId38"/>
    <p:sldId id="356" r:id="rId39"/>
    <p:sldId id="320" r:id="rId40"/>
    <p:sldId id="385" r:id="rId41"/>
    <p:sldId id="358" r:id="rId42"/>
    <p:sldId id="383" r:id="rId43"/>
    <p:sldId id="384" r:id="rId44"/>
    <p:sldId id="350" r:id="rId45"/>
    <p:sldId id="329" r:id="rId46"/>
    <p:sldId id="347" r:id="rId47"/>
    <p:sldId id="312" r:id="rId48"/>
    <p:sldId id="317" r:id="rId49"/>
    <p:sldId id="348" r:id="rId50"/>
    <p:sldId id="367" r:id="rId51"/>
    <p:sldId id="337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2F4AA"/>
    <a:srgbClr val="0000CC"/>
    <a:srgbClr val="008080"/>
    <a:srgbClr val="339933"/>
    <a:srgbClr val="FFFF00"/>
    <a:srgbClr val="33CCFF"/>
    <a:srgbClr val="A1F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E68D905-95A0-40C4-ABFC-9B6D44A7A57D}" type="datetimeFigureOut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B15B1C-4F56-419F-BC7D-5235AC8B1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6D2A06-4578-435B-865D-57E5A992BF79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13EBFF-4DF9-491C-B205-0474F63A932D}" type="slidenum">
              <a:rPr lang="en-US" altLang="en-US" sz="1200" smtClean="0"/>
              <a:pPr/>
              <a:t>37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2607D-DCEC-47EF-B562-6FED18AB9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78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6B89E-1BD5-447A-A5DC-EDB3C81AF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21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B7A6D-C0E4-486B-AD86-CC13D7E064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513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DE0D9-5FD9-4B72-A571-149BDC6B9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57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B1BC5-B4DD-4652-A98A-94C7216CC3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67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BED20-8C32-47D0-997A-063297E32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17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60C89-7A03-4570-B2AF-3FA49FF2B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20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C779-74A8-40E8-9EF2-8AC6854F5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9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CF8A-4988-40A1-A0B4-903A0436EE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55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CC0F4-D573-43DB-A304-FA85ED86D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50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BA7D8-CEEE-44F8-805B-AFFC576E9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45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C535-2CCA-4682-9ECE-7424F50A0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08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81F87016-52CE-451D-BABB-1C9A22B02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ang@physics.ucla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5.jpe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5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fud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14319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43200"/>
            <a:ext cx="7924800" cy="3678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accent2"/>
                </a:solidFill>
              </a:rPr>
              <a:t>Huan Zhong Huang</a:t>
            </a:r>
            <a:r>
              <a:rPr lang="en-US" altLang="zh-CN" sz="2400" b="1" dirty="0" smtClean="0">
                <a:solidFill>
                  <a:schemeClr val="accent2"/>
                </a:solidFill>
                <a:ea typeface="宋体" panose="02010600030101010101" pitchFamily="2" charset="-122"/>
              </a:rPr>
              <a:t> (</a:t>
            </a:r>
            <a:r>
              <a:rPr lang="zh-CN" altLang="en-US" sz="2400" b="1" dirty="0" smtClean="0">
                <a:solidFill>
                  <a:schemeClr val="accent2"/>
                </a:solidFill>
                <a:ea typeface="宋体" panose="02010600030101010101" pitchFamily="2" charset="-122"/>
              </a:rPr>
              <a:t>黄焕中</a:t>
            </a:r>
            <a:r>
              <a:rPr lang="en-US" altLang="zh-CN" sz="2400" b="1" dirty="0" smtClean="0">
                <a:solidFill>
                  <a:schemeClr val="accent2"/>
                </a:solidFill>
                <a:ea typeface="宋体" panose="02010600030101010101" pitchFamily="2" charset="-122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accent2"/>
                </a:solidFill>
              </a:rPr>
              <a:t>Department of Physics and Astronomy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accent2"/>
                </a:solidFill>
              </a:rPr>
              <a:t>University of California, Los Angeles 90095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accent2"/>
                </a:solidFill>
                <a:hlinkClick r:id="rId3"/>
              </a:rPr>
              <a:t>huang@physics.ucla.edu</a:t>
            </a:r>
            <a:endParaRPr lang="en-US" altLang="en-US" sz="24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b="1" dirty="0" smtClean="0">
                <a:solidFill>
                  <a:schemeClr val="accent2"/>
                </a:solidFill>
                <a:ea typeface="宋体" panose="02010600030101010101" pitchFamily="2" charset="-122"/>
              </a:rPr>
              <a:t>Institute of Modern Physics (</a:t>
            </a:r>
            <a:r>
              <a:rPr lang="zh-CN" altLang="en-US" sz="2400" b="1" dirty="0" smtClean="0">
                <a:solidFill>
                  <a:schemeClr val="accent2"/>
                </a:solidFill>
                <a:ea typeface="宋体" panose="02010600030101010101" pitchFamily="2" charset="-122"/>
              </a:rPr>
              <a:t>现代物理研究所</a:t>
            </a:r>
            <a:r>
              <a:rPr lang="en-US" altLang="zh-CN" sz="2400" b="1" dirty="0" smtClean="0">
                <a:solidFill>
                  <a:schemeClr val="accent2"/>
                </a:solidFill>
                <a:ea typeface="宋体" panose="02010600030101010101" pitchFamily="2" charset="-122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b="1" dirty="0" smtClean="0">
                <a:solidFill>
                  <a:schemeClr val="accent2"/>
                </a:solidFill>
                <a:ea typeface="宋体" panose="02010600030101010101" pitchFamily="2" charset="-122"/>
              </a:rPr>
              <a:t>Fudan University (</a:t>
            </a:r>
            <a:r>
              <a:rPr lang="zh-CN" altLang="en-US" sz="2400" b="1" dirty="0" smtClean="0">
                <a:solidFill>
                  <a:schemeClr val="accent2"/>
                </a:solidFill>
                <a:ea typeface="宋体" panose="02010600030101010101" pitchFamily="2" charset="-122"/>
              </a:rPr>
              <a:t>复旦大学</a:t>
            </a:r>
            <a:r>
              <a:rPr lang="en-US" altLang="zh-CN" sz="2400" b="1" dirty="0" smtClean="0">
                <a:solidFill>
                  <a:schemeClr val="accent2"/>
                </a:solidFill>
                <a:ea typeface="宋体" panose="02010600030101010101" pitchFamily="2" charset="-122"/>
              </a:rPr>
              <a:t>)</a:t>
            </a:r>
            <a:endParaRPr lang="en-US" altLang="en-US" sz="2400" b="1" dirty="0" smtClean="0">
              <a:solidFill>
                <a:schemeClr val="accent2"/>
              </a:solidFill>
            </a:endParaRPr>
          </a:p>
        </p:txBody>
      </p:sp>
      <p:pic>
        <p:nvPicPr>
          <p:cNvPr id="3076" name="Picture 4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52400"/>
            <a:ext cx="9350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107950"/>
            <a:ext cx="1011237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484" y="304800"/>
            <a:ext cx="8077200" cy="18288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</a:rPr>
              <a:t>Majorana Neutrinos </a:t>
            </a:r>
            <a:br>
              <a:rPr lang="en-US" altLang="en-US" sz="3200" b="1" dirty="0" smtClean="0">
                <a:solidFill>
                  <a:srgbClr val="FF0000"/>
                </a:solidFill>
              </a:rPr>
            </a:br>
            <a:r>
              <a:rPr lang="en-US" altLang="en-US" sz="3200" b="1" dirty="0" smtClean="0">
                <a:solidFill>
                  <a:srgbClr val="FF0000"/>
                </a:solidFill>
              </a:rPr>
              <a:t>&amp;</a:t>
            </a:r>
            <a:br>
              <a:rPr lang="en-US" altLang="en-US" sz="3200" b="1" dirty="0" smtClean="0">
                <a:solidFill>
                  <a:srgbClr val="FF0000"/>
                </a:solidFill>
              </a:rPr>
            </a:br>
            <a:r>
              <a:rPr lang="en-US" altLang="en-US" sz="3200" b="1" dirty="0" smtClean="0">
                <a:solidFill>
                  <a:srgbClr val="FF0000"/>
                </a:solidFill>
              </a:rPr>
              <a:t>Recent CUORE Result on Neutrinoless Double Beta Decay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</a:rPr>
              <a:t>Measuring Neutrino Masses</a:t>
            </a:r>
          </a:p>
        </p:txBody>
      </p:sp>
      <p:pic>
        <p:nvPicPr>
          <p:cNvPr id="12291" name="Picture 5" descr="Tritium-beta-decay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990600"/>
            <a:ext cx="4953000" cy="3230563"/>
          </a:xfrm>
          <a:noFill/>
        </p:spPr>
      </p:pic>
      <p:graphicFrame>
        <p:nvGraphicFramePr>
          <p:cNvPr id="12292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47800" y="2133600"/>
          <a:ext cx="2743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2" name="Equation" r:id="rId4" imgW="965200" imgH="482600" progId="Equation.3">
                  <p:embed/>
                </p:oleObj>
              </mc:Choice>
              <mc:Fallback>
                <p:oleObj name="Equation" r:id="rId4" imgW="965200" imgH="482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133600"/>
                        <a:ext cx="27432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752600" y="3876675"/>
          <a:ext cx="3124200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3" name="Equation" r:id="rId6" imgW="927100" imgH="431800" progId="Equation.3">
                  <p:embed/>
                </p:oleObj>
              </mc:Choice>
              <mc:Fallback>
                <p:oleObj name="Equation" r:id="rId6" imgW="927100" imgH="431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76675"/>
                        <a:ext cx="3124200" cy="145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212725" y="1030288"/>
            <a:ext cx="34432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 altLang="en-US" sz="2400">
                <a:solidFill>
                  <a:schemeClr val="accent2"/>
                </a:solidFill>
              </a:rPr>
              <a:t>Direct Measurement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    tritium  decays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    E</a:t>
            </a:r>
            <a:r>
              <a:rPr lang="en-US" altLang="en-US" sz="2400" baseline="-25000">
                <a:solidFill>
                  <a:schemeClr val="accent2"/>
                </a:solidFill>
              </a:rPr>
              <a:t>0</a:t>
            </a:r>
            <a:r>
              <a:rPr lang="en-US" altLang="en-US" sz="2400">
                <a:solidFill>
                  <a:schemeClr val="accent2"/>
                </a:solidFill>
              </a:rPr>
              <a:t> = 18.6 keV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 &lt;m</a:t>
            </a:r>
            <a:r>
              <a:rPr lang="en-US" altLang="en-US" sz="2400" baseline="-25000">
                <a:solidFill>
                  <a:schemeClr val="accent2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2400">
                <a:solidFill>
                  <a:schemeClr val="accent2"/>
                </a:solidFill>
              </a:rPr>
              <a:t>&gt; =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228600" y="3581400"/>
            <a:ext cx="40814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2) Effective Majorana Mass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&lt;m</a:t>
            </a:r>
            <a:r>
              <a:rPr lang="en-US" altLang="en-US" sz="2400" baseline="-25000">
                <a:latin typeface="Symbol" panose="05050102010706020507" pitchFamily="18" charset="2"/>
              </a:rPr>
              <a:t>bb</a:t>
            </a:r>
            <a:r>
              <a:rPr lang="en-US" altLang="en-US" sz="2400"/>
              <a:t>&gt;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</a:t>
            </a:r>
          </a:p>
        </p:txBody>
      </p:sp>
      <p:sp>
        <p:nvSpPr>
          <p:cNvPr id="12296" name="Text Box 14"/>
          <p:cNvSpPr txBox="1">
            <a:spLocks noChangeArrowheads="1"/>
          </p:cNvSpPr>
          <p:nvPr/>
        </p:nvSpPr>
        <p:spPr bwMode="auto">
          <a:xfrm>
            <a:off x="228600" y="5486400"/>
            <a:ext cx="57578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3) Precise Cosmological Measurement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&lt;m</a:t>
            </a:r>
            <a:r>
              <a:rPr lang="en-US" altLang="en-US" sz="2400" baseline="-25000">
                <a:latin typeface="Symbol" panose="05050102010706020507" pitchFamily="18" charset="2"/>
              </a:rPr>
              <a:t>S</a:t>
            </a:r>
            <a:r>
              <a:rPr lang="en-US" altLang="en-US" sz="2400"/>
              <a:t>&gt; =     </a:t>
            </a:r>
          </a:p>
        </p:txBody>
      </p:sp>
      <p:graphicFrame>
        <p:nvGraphicFramePr>
          <p:cNvPr id="12297" name="Object 1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752600" y="5943600"/>
          <a:ext cx="9937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4" name="Equation" r:id="rId8" imgW="393529" imgH="431613" progId="Equation.3">
                  <p:embed/>
                </p:oleObj>
              </mc:Choice>
              <mc:Fallback>
                <p:oleObj name="Equation" r:id="rId8" imgW="393529" imgH="431613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943600"/>
                        <a:ext cx="9937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17"/>
          <p:cNvSpPr txBox="1">
            <a:spLocks noChangeArrowheads="1"/>
          </p:cNvSpPr>
          <p:nvPr/>
        </p:nvSpPr>
        <p:spPr bwMode="auto">
          <a:xfrm>
            <a:off x="3962400" y="5029200"/>
            <a:ext cx="4037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Symbol" panose="05050102010706020507" pitchFamily="18" charset="2"/>
              </a:rPr>
              <a:t>e</a:t>
            </a:r>
            <a:r>
              <a:rPr lang="en-US" altLang="en-US" sz="2400" baseline="-25000"/>
              <a:t>i </a:t>
            </a:r>
            <a:r>
              <a:rPr lang="en-US" altLang="en-US" sz="2400"/>
              <a:t>– CP phase for neutrinos</a:t>
            </a:r>
            <a:endParaRPr lang="en-US" altLang="en-US" sz="2400">
              <a:latin typeface="Symbol" panose="05050102010706020507" pitchFamily="18" charset="2"/>
            </a:endParaRPr>
          </a:p>
        </p:txBody>
      </p:sp>
      <p:sp>
        <p:nvSpPr>
          <p:cNvPr id="12299" name="Text Box 18"/>
          <p:cNvSpPr txBox="1">
            <a:spLocks noChangeArrowheads="1"/>
          </p:cNvSpPr>
          <p:nvPr/>
        </p:nvSpPr>
        <p:spPr bwMode="auto">
          <a:xfrm>
            <a:off x="2971800" y="6172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3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640A45-7619-42BA-B3A0-CDE5FBF9724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4456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Neutrino Physics Program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30421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Critical Questions for Future Neutrino Physics Program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1) Are neutrinos their own anti-particles?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	Dirac or Majorana neutrinos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	Majorana – lepton violation, masses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2) What are the scale of neutrino masses and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	hierarchy of the neutrino mass ordering?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3) Do neutrinos violate the CP symmetry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	contribute to the matter-antimatter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	asymmetry?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4) Are there sterile neutrinos?</a:t>
            </a: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858880-C44B-46F1-902A-A5164C8D614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971800" y="2590800"/>
            <a:ext cx="4114800" cy="3886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2951163" y="3048000"/>
            <a:ext cx="3973512" cy="2743200"/>
            <a:chOff x="194" y="1104"/>
            <a:chExt cx="2503" cy="1728"/>
          </a:xfrm>
        </p:grpSpPr>
        <p:pic>
          <p:nvPicPr>
            <p:cNvPr id="14362" name="Picture 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" y="1104"/>
              <a:ext cx="190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3" name="Rectangle 5"/>
            <p:cNvSpPr>
              <a:spLocks noChangeArrowheads="1"/>
            </p:cNvSpPr>
            <p:nvPr/>
          </p:nvSpPr>
          <p:spPr bwMode="auto">
            <a:xfrm>
              <a:off x="2496" y="1604"/>
              <a:ext cx="20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1275" bIns="0">
              <a:spAutoFit/>
            </a:bodyPr>
            <a:lstStyle>
              <a:lvl1pPr marL="41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FF80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  <a:sym typeface="Times New Roman" panose="02020603050405020304" pitchFamily="18" charset="0"/>
                </a:rPr>
                <a:t>e</a:t>
              </a:r>
              <a:r>
                <a:rPr lang="en-US" altLang="en-US" sz="2400" i="1" baseline="30000">
                  <a:solidFill>
                    <a:srgbClr val="FF80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  <a:sym typeface="Times New Roman" panose="02020603050405020304" pitchFamily="18" charset="0"/>
                </a:rPr>
                <a:t>–</a:t>
              </a:r>
            </a:p>
          </p:txBody>
        </p:sp>
        <p:sp>
          <p:nvSpPr>
            <p:cNvPr id="14364" name="Rectangle 6"/>
            <p:cNvSpPr>
              <a:spLocks noChangeArrowheads="1"/>
            </p:cNvSpPr>
            <p:nvPr/>
          </p:nvSpPr>
          <p:spPr bwMode="auto">
            <a:xfrm>
              <a:off x="2496" y="2059"/>
              <a:ext cx="20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1275" bIns="0">
              <a:spAutoFit/>
            </a:bodyPr>
            <a:lstStyle>
              <a:lvl1pPr marL="41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FF80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  <a:sym typeface="Times New Roman" panose="02020603050405020304" pitchFamily="18" charset="0"/>
                </a:rPr>
                <a:t>e</a:t>
              </a:r>
              <a:r>
                <a:rPr lang="en-US" altLang="en-US" sz="2400" i="1" baseline="30000">
                  <a:solidFill>
                    <a:srgbClr val="FF80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  <a:sym typeface="Times New Roman" panose="02020603050405020304" pitchFamily="18" charset="0"/>
                </a:rPr>
                <a:t>–</a:t>
              </a:r>
            </a:p>
          </p:txBody>
        </p:sp>
        <p:sp>
          <p:nvSpPr>
            <p:cNvPr id="14365" name="Line 7"/>
            <p:cNvSpPr>
              <a:spLocks noChangeShapeType="1"/>
            </p:cNvSpPr>
            <p:nvPr/>
          </p:nvSpPr>
          <p:spPr bwMode="auto">
            <a:xfrm>
              <a:off x="1828" y="1740"/>
              <a:ext cx="36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8"/>
            <p:cNvSpPr>
              <a:spLocks noChangeShapeType="1"/>
            </p:cNvSpPr>
            <p:nvPr/>
          </p:nvSpPr>
          <p:spPr bwMode="auto">
            <a:xfrm>
              <a:off x="2046" y="1740"/>
              <a:ext cx="40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Line 9"/>
            <p:cNvSpPr>
              <a:spLocks noChangeShapeType="1"/>
            </p:cNvSpPr>
            <p:nvPr/>
          </p:nvSpPr>
          <p:spPr bwMode="auto">
            <a:xfrm>
              <a:off x="1138" y="1740"/>
              <a:ext cx="363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10"/>
            <p:cNvSpPr>
              <a:spLocks noChangeShapeType="1"/>
            </p:cNvSpPr>
            <p:nvPr/>
          </p:nvSpPr>
          <p:spPr bwMode="auto">
            <a:xfrm>
              <a:off x="1356" y="1740"/>
              <a:ext cx="509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Line 11"/>
            <p:cNvSpPr>
              <a:spLocks noChangeShapeType="1"/>
            </p:cNvSpPr>
            <p:nvPr/>
          </p:nvSpPr>
          <p:spPr bwMode="auto">
            <a:xfrm rot="10800000" flipH="1">
              <a:off x="2119" y="1149"/>
              <a:ext cx="145" cy="1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Line 12"/>
            <p:cNvSpPr>
              <a:spLocks noChangeShapeType="1"/>
            </p:cNvSpPr>
            <p:nvPr/>
          </p:nvSpPr>
          <p:spPr bwMode="auto">
            <a:xfrm rot="10800000" flipH="1">
              <a:off x="1792" y="1332"/>
              <a:ext cx="327" cy="4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Line 13"/>
            <p:cNvSpPr>
              <a:spLocks noChangeShapeType="1"/>
            </p:cNvSpPr>
            <p:nvPr/>
          </p:nvSpPr>
          <p:spPr bwMode="auto">
            <a:xfrm rot="10800000" flipH="1">
              <a:off x="1828" y="2196"/>
              <a:ext cx="36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Line 14"/>
            <p:cNvSpPr>
              <a:spLocks noChangeShapeType="1"/>
            </p:cNvSpPr>
            <p:nvPr/>
          </p:nvSpPr>
          <p:spPr bwMode="auto">
            <a:xfrm rot="10800000" flipH="1">
              <a:off x="2046" y="2196"/>
              <a:ext cx="40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Line 15"/>
            <p:cNvSpPr>
              <a:spLocks noChangeShapeType="1"/>
            </p:cNvSpPr>
            <p:nvPr/>
          </p:nvSpPr>
          <p:spPr bwMode="auto">
            <a:xfrm rot="10800000" flipH="1">
              <a:off x="1138" y="2196"/>
              <a:ext cx="363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Line 16"/>
            <p:cNvSpPr>
              <a:spLocks noChangeShapeType="1"/>
            </p:cNvSpPr>
            <p:nvPr/>
          </p:nvSpPr>
          <p:spPr bwMode="auto">
            <a:xfrm rot="10800000" flipH="1">
              <a:off x="1356" y="2196"/>
              <a:ext cx="509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Line 17"/>
            <p:cNvSpPr>
              <a:spLocks noChangeShapeType="1"/>
            </p:cNvSpPr>
            <p:nvPr/>
          </p:nvSpPr>
          <p:spPr bwMode="auto">
            <a:xfrm>
              <a:off x="2119" y="2604"/>
              <a:ext cx="145" cy="1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Line 18"/>
            <p:cNvSpPr>
              <a:spLocks noChangeShapeType="1"/>
            </p:cNvSpPr>
            <p:nvPr/>
          </p:nvSpPr>
          <p:spPr bwMode="auto">
            <a:xfrm>
              <a:off x="1792" y="2196"/>
              <a:ext cx="327" cy="4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377" name="Picture 19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" y="2610"/>
              <a:ext cx="189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8" name="Rectangle 20"/>
            <p:cNvSpPr>
              <a:spLocks noChangeArrowheads="1"/>
            </p:cNvSpPr>
            <p:nvPr/>
          </p:nvSpPr>
          <p:spPr bwMode="auto">
            <a:xfrm>
              <a:off x="194" y="1104"/>
              <a:ext cx="4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1275" bIns="0">
              <a:spAutoFit/>
            </a:bodyPr>
            <a:lstStyle>
              <a:lvl1pPr marL="41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8000"/>
                  </a:solidFill>
                  <a:ea typeface="MS PGothic" panose="020B0600070205080204" pitchFamily="34" charset="-128"/>
                  <a:cs typeface="Arial" panose="020B0604020202020204" pitchFamily="34" charset="0"/>
                  <a:sym typeface="Times New Roman" panose="02020603050405020304" pitchFamily="18" charset="0"/>
                </a:rPr>
                <a:t>(A,Z)</a:t>
              </a:r>
              <a:endParaRPr lang="en-US" altLang="en-US" sz="20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379" name="Rectangle 21"/>
            <p:cNvSpPr>
              <a:spLocks noChangeArrowheads="1"/>
            </p:cNvSpPr>
            <p:nvPr/>
          </p:nvSpPr>
          <p:spPr bwMode="auto">
            <a:xfrm>
              <a:off x="824" y="2558"/>
              <a:ext cx="59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1275" bIns="0">
              <a:spAutoFit/>
            </a:bodyPr>
            <a:lstStyle>
              <a:lvl1pPr marL="41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FF"/>
                  </a:solidFill>
                  <a:ea typeface="MS PGothic" panose="020B0600070205080204" pitchFamily="34" charset="-128"/>
                  <a:cs typeface="Arial" panose="020B0604020202020204" pitchFamily="34" charset="0"/>
                  <a:sym typeface="Times New Roman" panose="02020603050405020304" pitchFamily="18" charset="0"/>
                </a:rPr>
                <a:t>(A,Z+2)</a:t>
              </a:r>
            </a:p>
          </p:txBody>
        </p:sp>
        <p:sp>
          <p:nvSpPr>
            <p:cNvPr id="14380" name="Line 22"/>
            <p:cNvSpPr>
              <a:spLocks noChangeShapeType="1"/>
            </p:cNvSpPr>
            <p:nvPr/>
          </p:nvSpPr>
          <p:spPr bwMode="auto">
            <a:xfrm flipH="1">
              <a:off x="1117" y="1882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Line 23"/>
            <p:cNvSpPr>
              <a:spLocks noChangeShapeType="1"/>
            </p:cNvSpPr>
            <p:nvPr/>
          </p:nvSpPr>
          <p:spPr bwMode="auto">
            <a:xfrm>
              <a:off x="1123" y="1740"/>
              <a:ext cx="0" cy="4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Line 24"/>
            <p:cNvSpPr>
              <a:spLocks noChangeShapeType="1"/>
            </p:cNvSpPr>
            <p:nvPr/>
          </p:nvSpPr>
          <p:spPr bwMode="auto">
            <a:xfrm>
              <a:off x="1450" y="2604"/>
              <a:ext cx="145" cy="18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Line 25"/>
            <p:cNvSpPr>
              <a:spLocks noChangeShapeType="1"/>
            </p:cNvSpPr>
            <p:nvPr/>
          </p:nvSpPr>
          <p:spPr bwMode="auto">
            <a:xfrm>
              <a:off x="1123" y="2196"/>
              <a:ext cx="327" cy="4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26"/>
            <p:cNvSpPr>
              <a:spLocks noChangeShapeType="1"/>
            </p:cNvSpPr>
            <p:nvPr/>
          </p:nvSpPr>
          <p:spPr bwMode="auto">
            <a:xfrm>
              <a:off x="977" y="1559"/>
              <a:ext cx="146" cy="18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27"/>
            <p:cNvSpPr>
              <a:spLocks noChangeShapeType="1"/>
            </p:cNvSpPr>
            <p:nvPr/>
          </p:nvSpPr>
          <p:spPr bwMode="auto">
            <a:xfrm>
              <a:off x="650" y="1149"/>
              <a:ext cx="327" cy="41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Rectangle 28"/>
            <p:cNvSpPr>
              <a:spLocks noChangeArrowheads="1"/>
            </p:cNvSpPr>
            <p:nvPr/>
          </p:nvSpPr>
          <p:spPr bwMode="auto">
            <a:xfrm>
              <a:off x="1493" y="1514"/>
              <a:ext cx="2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ea typeface="MS PGothic" panose="020B0600070205080204" pitchFamily="34" charset="-128"/>
                  <a:cs typeface="Arial" panose="020B0604020202020204" pitchFamily="34" charset="0"/>
                  <a:sym typeface="Times" panose="02020603050405020304" pitchFamily="18" charset="0"/>
                </a:rPr>
                <a:t>W</a:t>
              </a:r>
            </a:p>
          </p:txBody>
        </p:sp>
        <p:sp>
          <p:nvSpPr>
            <p:cNvPr id="14387" name="Rectangle 29"/>
            <p:cNvSpPr>
              <a:spLocks noChangeArrowheads="1"/>
            </p:cNvSpPr>
            <p:nvPr/>
          </p:nvSpPr>
          <p:spPr bwMode="auto">
            <a:xfrm>
              <a:off x="1496" y="2229"/>
              <a:ext cx="2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ea typeface="MS PGothic" panose="020B0600070205080204" pitchFamily="34" charset="-128"/>
                  <a:cs typeface="Arial" panose="020B0604020202020204" pitchFamily="34" charset="0"/>
                  <a:sym typeface="Times" panose="02020603050405020304" pitchFamily="18" charset="0"/>
                </a:rPr>
                <a:t>W</a:t>
              </a:r>
            </a:p>
          </p:txBody>
        </p:sp>
      </p:grpSp>
      <p:sp>
        <p:nvSpPr>
          <p:cNvPr id="14340" name="Rectangle 30"/>
          <p:cNvSpPr>
            <a:spLocks noChangeArrowheads="1"/>
          </p:cNvSpPr>
          <p:nvPr/>
        </p:nvSpPr>
        <p:spPr bwMode="auto">
          <a:xfrm>
            <a:off x="3024188" y="5943600"/>
            <a:ext cx="3986212" cy="37465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(A,Z)</a:t>
            </a:r>
            <a:r>
              <a:rPr lang="en-US" altLang="en-US" sz="2400" b="0"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400" b="0">
                <a:latin typeface="Symbol" panose="05050102010706020507" pitchFamily="18" charset="2"/>
                <a:ea typeface="MS PGothic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400" b="0"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FF"/>
                </a:solidFill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(A,Z+2)</a:t>
            </a:r>
            <a:r>
              <a:rPr lang="en-US" altLang="en-US" sz="2400" b="0"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+ </a:t>
            </a:r>
            <a:r>
              <a:rPr lang="en-US" altLang="en-US" sz="2400">
                <a:solidFill>
                  <a:srgbClr val="FF8000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en-US" altLang="en-US" sz="2400" i="1">
                <a:solidFill>
                  <a:srgbClr val="FF8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Arial" panose="020B0604020202020204" pitchFamily="34" charset="0"/>
              </a:rPr>
              <a:t>e</a:t>
            </a:r>
            <a:r>
              <a:rPr lang="en-US" altLang="en-US" sz="2400" i="1" baseline="30000">
                <a:solidFill>
                  <a:srgbClr val="FF8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Arial" panose="020B0604020202020204" pitchFamily="34" charset="0"/>
              </a:rPr>
              <a:t>–</a:t>
            </a:r>
            <a:r>
              <a:rPr lang="en-US" altLang="en-US" sz="2400" b="0"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+ </a:t>
            </a:r>
            <a:r>
              <a:rPr lang="en-US" altLang="en-US" sz="2400"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altLang="en-US" sz="2400">
                <a:latin typeface="Symbol" panose="05050102010706020507" pitchFamily="18" charset="2"/>
                <a:ea typeface="MS PGothic" panose="020B0600070205080204" pitchFamily="34" charset="-128"/>
                <a:sym typeface="Symbol" panose="05050102010706020507" pitchFamily="18" charset="2"/>
              </a:rPr>
              <a:t>n</a:t>
            </a:r>
            <a:r>
              <a:rPr lang="en-US" altLang="en-US" sz="2400" baseline="-25000">
                <a:ea typeface="MS PGothic" panose="020B0600070205080204" pitchFamily="34" charset="-128"/>
                <a:sym typeface="Arial" panose="020B0604020202020204" pitchFamily="34" charset="0"/>
              </a:rPr>
              <a:t>e</a:t>
            </a:r>
          </a:p>
        </p:txBody>
      </p:sp>
      <p:sp>
        <p:nvSpPr>
          <p:cNvPr id="14341" name="Text Box 31"/>
          <p:cNvSpPr txBox="1">
            <a:spLocks noChangeArrowheads="1"/>
          </p:cNvSpPr>
          <p:nvPr/>
        </p:nvSpPr>
        <p:spPr bwMode="auto">
          <a:xfrm>
            <a:off x="4014788" y="2743200"/>
            <a:ext cx="214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Helvetica" panose="020B0604020202020204" pitchFamily="34" charset="0"/>
                <a:ea typeface="MS PGothic" panose="020B0600070205080204" pitchFamily="34" charset="-128"/>
              </a:rPr>
              <a:t>2</a:t>
            </a:r>
            <a:r>
              <a:rPr lang="en-US" altLang="en-US" sz="2000">
                <a:latin typeface="Symbol" panose="05050102010706020507" pitchFamily="18" charset="2"/>
                <a:ea typeface="MS PGothic" panose="020B0600070205080204" pitchFamily="34" charset="-128"/>
              </a:rPr>
              <a:t>nbb</a:t>
            </a:r>
            <a:r>
              <a:rPr lang="en-US" altLang="en-US" sz="2000">
                <a:latin typeface="Helvetica" panose="020B0604020202020204" pitchFamily="34" charset="0"/>
                <a:ea typeface="MS PGothic" panose="020B0600070205080204" pitchFamily="34" charset="-128"/>
              </a:rPr>
              <a:t>: T</a:t>
            </a:r>
            <a:r>
              <a:rPr lang="en-US" altLang="en-US" sz="2000" baseline="-25000">
                <a:latin typeface="Helvetica" panose="020B0604020202020204" pitchFamily="34" charset="0"/>
                <a:ea typeface="MS PGothic" panose="020B0600070205080204" pitchFamily="34" charset="-128"/>
              </a:rPr>
              <a:t>1/2</a:t>
            </a:r>
            <a:r>
              <a:rPr lang="en-US" altLang="en-US" sz="2000"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2000">
                <a:latin typeface="Helvetica CE" pitchFamily="48" charset="-18"/>
                <a:ea typeface="MS PGothic" panose="020B0600070205080204" pitchFamily="34" charset="-128"/>
                <a:sym typeface="Symbol" panose="05050102010706020507" pitchFamily="18" charset="2"/>
              </a:rPr>
              <a:t>≥</a:t>
            </a:r>
            <a:r>
              <a:rPr lang="en-US" altLang="en-US" sz="2000">
                <a:latin typeface="Helvetica" panose="020B0604020202020204" pitchFamily="34" charset="0"/>
                <a:ea typeface="MS PGothic" panose="020B0600070205080204" pitchFamily="34" charset="-128"/>
              </a:rPr>
              <a:t> 10</a:t>
            </a:r>
            <a:r>
              <a:rPr lang="en-US" altLang="en-US" sz="2000" baseline="30000">
                <a:latin typeface="Helvetica" panose="020B0604020202020204" pitchFamily="34" charset="0"/>
                <a:ea typeface="MS PGothic" panose="020B0600070205080204" pitchFamily="34" charset="-128"/>
              </a:rPr>
              <a:t>18</a:t>
            </a:r>
            <a:r>
              <a:rPr lang="en-US" altLang="en-US" sz="2000">
                <a:latin typeface="Helvetica" panose="020B0604020202020204" pitchFamily="34" charset="0"/>
                <a:ea typeface="MS PGothic" panose="020B0600070205080204" pitchFamily="34" charset="-128"/>
              </a:rPr>
              <a:t>y</a:t>
            </a:r>
          </a:p>
        </p:txBody>
      </p:sp>
      <p:grpSp>
        <p:nvGrpSpPr>
          <p:cNvPr id="14342" name="Group 32"/>
          <p:cNvGrpSpPr>
            <a:grpSpLocks/>
          </p:cNvGrpSpPr>
          <p:nvPr/>
        </p:nvGrpSpPr>
        <p:grpSpPr bwMode="auto">
          <a:xfrm>
            <a:off x="2667000" y="838200"/>
            <a:ext cx="4876800" cy="1447800"/>
            <a:chOff x="96" y="3360"/>
            <a:chExt cx="3072" cy="912"/>
          </a:xfrm>
        </p:grpSpPr>
        <p:grpSp>
          <p:nvGrpSpPr>
            <p:cNvPr id="14352" name="Group 33"/>
            <p:cNvGrpSpPr>
              <a:grpSpLocks/>
            </p:cNvGrpSpPr>
            <p:nvPr/>
          </p:nvGrpSpPr>
          <p:grpSpPr bwMode="auto">
            <a:xfrm>
              <a:off x="192" y="3360"/>
              <a:ext cx="2976" cy="912"/>
              <a:chOff x="1152" y="3216"/>
              <a:chExt cx="2976" cy="912"/>
            </a:xfrm>
          </p:grpSpPr>
          <p:sp>
            <p:nvSpPr>
              <p:cNvPr id="14354" name="Line 34"/>
              <p:cNvSpPr>
                <a:spLocks noChangeShapeType="1"/>
              </p:cNvSpPr>
              <p:nvPr/>
            </p:nvSpPr>
            <p:spPr bwMode="auto">
              <a:xfrm>
                <a:off x="1152" y="3504"/>
                <a:ext cx="105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5" name="Line 35"/>
              <p:cNvSpPr>
                <a:spLocks noChangeShapeType="1"/>
              </p:cNvSpPr>
              <p:nvPr/>
            </p:nvSpPr>
            <p:spPr bwMode="auto">
              <a:xfrm>
                <a:off x="2112" y="3264"/>
                <a:ext cx="105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6" name="Line 36"/>
              <p:cNvSpPr>
                <a:spLocks noChangeShapeType="1"/>
              </p:cNvSpPr>
              <p:nvPr/>
            </p:nvSpPr>
            <p:spPr bwMode="auto">
              <a:xfrm>
                <a:off x="3072" y="3888"/>
                <a:ext cx="105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" name="Rectangle 37"/>
              <p:cNvSpPr>
                <a:spLocks noChangeArrowheads="1"/>
              </p:cNvSpPr>
              <p:nvPr/>
            </p:nvSpPr>
            <p:spPr bwMode="auto">
              <a:xfrm>
                <a:off x="1415" y="3456"/>
                <a:ext cx="5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8000"/>
                    </a:solidFill>
                    <a:ea typeface="MS PGothic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rPr>
                  <a:t>(A,Z)</a:t>
                </a:r>
              </a:p>
            </p:txBody>
          </p:sp>
          <p:sp>
            <p:nvSpPr>
              <p:cNvPr id="14358" name="Rectangle 38"/>
              <p:cNvSpPr>
                <a:spLocks noChangeArrowheads="1"/>
              </p:cNvSpPr>
              <p:nvPr/>
            </p:nvSpPr>
            <p:spPr bwMode="auto">
              <a:xfrm>
                <a:off x="3168" y="3840"/>
                <a:ext cx="7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FF"/>
                    </a:solidFill>
                    <a:ea typeface="MS PGothic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rPr>
                  <a:t>(A,Z+2)</a:t>
                </a:r>
              </a:p>
            </p:txBody>
          </p:sp>
          <p:sp>
            <p:nvSpPr>
              <p:cNvPr id="14359" name="Rectangle 39"/>
              <p:cNvSpPr>
                <a:spLocks noChangeArrowheads="1"/>
              </p:cNvSpPr>
              <p:nvPr/>
            </p:nvSpPr>
            <p:spPr bwMode="auto">
              <a:xfrm>
                <a:off x="2327" y="3216"/>
                <a:ext cx="7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800000"/>
                    </a:solidFill>
                    <a:ea typeface="MS PGothic" panose="020B0600070205080204" pitchFamily="34" charset="-128"/>
                    <a:cs typeface="Arial" panose="020B0604020202020204" pitchFamily="34" charset="0"/>
                    <a:sym typeface="Arial" panose="020B0604020202020204" pitchFamily="34" charset="0"/>
                  </a:rPr>
                  <a:t>(A,Z+1)</a:t>
                </a:r>
                <a:endParaRPr lang="en-US" altLang="en-US" sz="2400">
                  <a:solidFill>
                    <a:srgbClr val="008000"/>
                  </a:solidFill>
                  <a:ea typeface="MS PGothic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360" name="Line 40"/>
              <p:cNvSpPr>
                <a:spLocks noChangeShapeType="1"/>
              </p:cNvSpPr>
              <p:nvPr/>
            </p:nvSpPr>
            <p:spPr bwMode="auto">
              <a:xfrm>
                <a:off x="2064" y="3504"/>
                <a:ext cx="1008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1" name="Rectangle 41"/>
              <p:cNvSpPr>
                <a:spLocks noChangeArrowheads="1"/>
              </p:cNvSpPr>
              <p:nvPr/>
            </p:nvSpPr>
            <p:spPr bwMode="auto">
              <a:xfrm>
                <a:off x="2304" y="3648"/>
                <a:ext cx="32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Symbol" panose="05050102010706020507" pitchFamily="18" charset="2"/>
                    <a:ea typeface="MS PGothic" panose="020B0600070205080204" pitchFamily="34" charset="-128"/>
                  </a:rPr>
                  <a:t>bb</a:t>
                </a:r>
              </a:p>
            </p:txBody>
          </p:sp>
        </p:grpSp>
        <p:sp>
          <p:nvSpPr>
            <p:cNvPr id="14353" name="Text Box 42"/>
            <p:cNvSpPr txBox="1">
              <a:spLocks noChangeArrowheads="1"/>
            </p:cNvSpPr>
            <p:nvPr/>
          </p:nvSpPr>
          <p:spPr bwMode="auto">
            <a:xfrm>
              <a:off x="96" y="3456"/>
              <a:ext cx="139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  <a:ea typeface="MS PGothic" panose="020B0600070205080204" pitchFamily="34" charset="-128"/>
                </a:rPr>
                <a:t>Even-even nucleus</a:t>
              </a:r>
            </a:p>
          </p:txBody>
        </p:sp>
      </p:grpSp>
      <p:pic>
        <p:nvPicPr>
          <p:cNvPr id="14343" name="Picture 43" descr="ma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18161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44"/>
          <p:cNvSpPr txBox="1">
            <a:spLocks noChangeArrowheads="1"/>
          </p:cNvSpPr>
          <p:nvPr/>
        </p:nvSpPr>
        <p:spPr bwMode="auto">
          <a:xfrm>
            <a:off x="3124200" y="304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>
              <a:ea typeface="MS PGothic" panose="020B0600070205080204" pitchFamily="34" charset="-128"/>
            </a:endParaRPr>
          </a:p>
        </p:txBody>
      </p:sp>
      <p:sp>
        <p:nvSpPr>
          <p:cNvPr id="14345" name="Text Box 45"/>
          <p:cNvSpPr txBox="1">
            <a:spLocks noChangeArrowheads="1"/>
          </p:cNvSpPr>
          <p:nvPr/>
        </p:nvSpPr>
        <p:spPr bwMode="auto">
          <a:xfrm>
            <a:off x="990600" y="1066800"/>
            <a:ext cx="847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ea typeface="MS PGothic" panose="020B0600070205080204" pitchFamily="34" charset="-128"/>
              </a:rPr>
              <a:t>2</a:t>
            </a:r>
            <a:r>
              <a:rPr lang="en-US" altLang="en-US" sz="2400">
                <a:ea typeface="MS PGothic" panose="020B0600070205080204" pitchFamily="34" charset="-128"/>
                <a:sym typeface="Symbol" panose="05050102010706020507" pitchFamily="18" charset="2"/>
              </a:rPr>
              <a:t></a:t>
            </a:r>
          </a:p>
        </p:txBody>
      </p:sp>
      <p:sp>
        <p:nvSpPr>
          <p:cNvPr id="14346" name="Text Box 46"/>
          <p:cNvSpPr txBox="1">
            <a:spLocks noChangeArrowheads="1"/>
          </p:cNvSpPr>
          <p:nvPr/>
        </p:nvSpPr>
        <p:spPr bwMode="auto">
          <a:xfrm>
            <a:off x="914400" y="3886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0">
                <a:ea typeface="MS PGothic" panose="020B0600070205080204" pitchFamily="34" charset="-128"/>
              </a:rPr>
              <a:t>1935</a:t>
            </a:r>
          </a:p>
        </p:txBody>
      </p:sp>
      <p:sp>
        <p:nvSpPr>
          <p:cNvPr id="11275" name="Text Box 47"/>
          <p:cNvSpPr txBox="1">
            <a:spLocks noChangeArrowheads="1"/>
          </p:cNvSpPr>
          <p:nvPr/>
        </p:nvSpPr>
        <p:spPr bwMode="auto">
          <a:xfrm>
            <a:off x="2362200" y="76200"/>
            <a:ext cx="4424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600" dirty="0" smtClean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Double Beta Decay</a:t>
            </a:r>
          </a:p>
        </p:txBody>
      </p:sp>
      <p:sp>
        <p:nvSpPr>
          <p:cNvPr id="14348" name="Text Box 48"/>
          <p:cNvSpPr txBox="1">
            <a:spLocks noChangeArrowheads="1"/>
          </p:cNvSpPr>
          <p:nvPr/>
        </p:nvSpPr>
        <p:spPr bwMode="auto">
          <a:xfrm>
            <a:off x="457200" y="4343400"/>
            <a:ext cx="225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M. Goeppert-Mayer</a:t>
            </a:r>
          </a:p>
        </p:txBody>
      </p:sp>
      <p:sp>
        <p:nvSpPr>
          <p:cNvPr id="14349" name="Rectangle 49"/>
          <p:cNvSpPr>
            <a:spLocks noChangeArrowheads="1"/>
          </p:cNvSpPr>
          <p:nvPr/>
        </p:nvSpPr>
        <p:spPr bwMode="auto">
          <a:xfrm>
            <a:off x="6629400" y="5943600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0" name="Line 50"/>
          <p:cNvSpPr>
            <a:spLocks noChangeShapeType="1"/>
          </p:cNvSpPr>
          <p:nvPr/>
        </p:nvSpPr>
        <p:spPr bwMode="auto">
          <a:xfrm>
            <a:off x="6705600" y="6019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4AD8B2-A3C6-40B7-A0F0-F87172D3FEB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</a:rPr>
              <a:t>Majorana Neutrinos?</a:t>
            </a:r>
          </a:p>
        </p:txBody>
      </p:sp>
      <p:pic>
        <p:nvPicPr>
          <p:cNvPr id="15363" name="Picture 3" descr="images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29432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847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ea typeface="MS PGothic" panose="020B0600070205080204" pitchFamily="34" charset="-128"/>
              </a:rPr>
              <a:t>0</a:t>
            </a:r>
            <a:r>
              <a:rPr lang="en-US" altLang="en-US" sz="2400">
                <a:ea typeface="MS PGothic" panose="020B0600070205080204" pitchFamily="34" charset="-128"/>
                <a:sym typeface="Symbol" panose="05050102010706020507" pitchFamily="18" charset="2"/>
              </a:rPr>
              <a:t></a:t>
            </a:r>
            <a:endParaRPr lang="en-US" altLang="en-US" sz="2400">
              <a:ea typeface="MS PGothic" panose="020B0600070205080204" pitchFamily="34" charset="-128"/>
            </a:endParaRP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4648200" y="1371600"/>
            <a:ext cx="4114800" cy="3886200"/>
            <a:chOff x="2400" y="960"/>
            <a:chExt cx="2592" cy="2448"/>
          </a:xfrm>
        </p:grpSpPr>
        <p:sp>
          <p:nvSpPr>
            <p:cNvPr id="15370" name="Rectangle 6"/>
            <p:cNvSpPr>
              <a:spLocks noChangeArrowheads="1"/>
            </p:cNvSpPr>
            <p:nvPr/>
          </p:nvSpPr>
          <p:spPr bwMode="auto">
            <a:xfrm>
              <a:off x="2400" y="960"/>
              <a:ext cx="2592" cy="244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5371" name="Group 7"/>
            <p:cNvGrpSpPr>
              <a:grpSpLocks/>
            </p:cNvGrpSpPr>
            <p:nvPr/>
          </p:nvGrpSpPr>
          <p:grpSpPr bwMode="auto">
            <a:xfrm>
              <a:off x="2402" y="1248"/>
              <a:ext cx="2455" cy="1683"/>
              <a:chOff x="2978" y="1104"/>
              <a:chExt cx="2455" cy="1683"/>
            </a:xfrm>
          </p:grpSpPr>
          <p:sp>
            <p:nvSpPr>
              <p:cNvPr id="15374" name="Rectangle 8"/>
              <p:cNvSpPr>
                <a:spLocks noChangeArrowheads="1"/>
              </p:cNvSpPr>
              <p:nvPr/>
            </p:nvSpPr>
            <p:spPr bwMode="auto">
              <a:xfrm>
                <a:off x="4623" y="1772"/>
                <a:ext cx="136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 b="0" i="1">
                    <a:solidFill>
                      <a:srgbClr val="000000"/>
                    </a:solidFill>
                    <a:latin typeface="Symbol" panose="05050102010706020507" pitchFamily="18" charset="2"/>
                    <a:ea typeface="MS PGothic" panose="020B0600070205080204" pitchFamily="34" charset="-128"/>
                    <a:sym typeface="Symbol" panose="05050102010706020507" pitchFamily="18" charset="2"/>
                  </a:rPr>
                  <a:t>n </a:t>
                </a:r>
                <a:endParaRPr lang="en-US" altLang="en-US" sz="2400">
                  <a:latin typeface="Helvetica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15375" name="Group 9"/>
              <p:cNvGrpSpPr>
                <a:grpSpLocks/>
              </p:cNvGrpSpPr>
              <p:nvPr/>
            </p:nvGrpSpPr>
            <p:grpSpPr bwMode="auto">
              <a:xfrm>
                <a:off x="4643" y="1786"/>
                <a:ext cx="107" cy="209"/>
                <a:chOff x="4643" y="1402"/>
                <a:chExt cx="107" cy="209"/>
              </a:xfrm>
            </p:grpSpPr>
            <p:sp>
              <p:nvSpPr>
                <p:cNvPr id="15401" name="Line 10"/>
                <p:cNvSpPr>
                  <a:spLocks noChangeShapeType="1"/>
                </p:cNvSpPr>
                <p:nvPr/>
              </p:nvSpPr>
              <p:spPr bwMode="auto">
                <a:xfrm>
                  <a:off x="4643" y="1402"/>
                  <a:ext cx="89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2" name="Rectangle 11"/>
                <p:cNvSpPr>
                  <a:spLocks noChangeArrowheads="1"/>
                </p:cNvSpPr>
                <p:nvPr/>
              </p:nvSpPr>
              <p:spPr bwMode="auto">
                <a:xfrm>
                  <a:off x="4704" y="1486"/>
                  <a:ext cx="46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300" b="0" i="1">
                      <a:solidFill>
                        <a:srgbClr val="000000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rPr>
                    <a:t>e</a:t>
                  </a:r>
                  <a:endParaRPr lang="en-US" altLang="en-US" sz="2400">
                    <a:latin typeface="Helvetica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15376" name="Rectangle 12"/>
              <p:cNvSpPr>
                <a:spLocks noChangeArrowheads="1"/>
              </p:cNvSpPr>
              <p:nvPr/>
            </p:nvSpPr>
            <p:spPr bwMode="auto">
              <a:xfrm>
                <a:off x="5232" y="1604"/>
                <a:ext cx="20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1275" bIns="0">
                <a:spAutoFit/>
              </a:bodyPr>
              <a:lstStyle>
                <a:lvl1pPr marL="41275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>
                    <a:solidFill>
                      <a:srgbClr val="FF800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e</a:t>
                </a:r>
                <a:r>
                  <a:rPr lang="en-US" altLang="en-US" sz="2400" i="1" baseline="30000">
                    <a:solidFill>
                      <a:srgbClr val="FF800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–</a:t>
                </a:r>
              </a:p>
            </p:txBody>
          </p:sp>
          <p:sp>
            <p:nvSpPr>
              <p:cNvPr id="15377" name="Rectangle 13"/>
              <p:cNvSpPr>
                <a:spLocks noChangeArrowheads="1"/>
              </p:cNvSpPr>
              <p:nvPr/>
            </p:nvSpPr>
            <p:spPr bwMode="auto">
              <a:xfrm>
                <a:off x="5232" y="2059"/>
                <a:ext cx="20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1275" bIns="0">
                <a:spAutoFit/>
              </a:bodyPr>
              <a:lstStyle>
                <a:lvl1pPr marL="41275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>
                    <a:solidFill>
                      <a:srgbClr val="FF800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e</a:t>
                </a:r>
                <a:r>
                  <a:rPr lang="en-US" altLang="en-US" sz="2400" i="1" baseline="30000">
                    <a:solidFill>
                      <a:srgbClr val="FF8000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–</a:t>
                </a:r>
                <a:endParaRPr lang="en-US" altLang="en-US" sz="2400" i="1" baseline="30000">
                  <a:solidFill>
                    <a:srgbClr val="3333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378" name="Line 14"/>
              <p:cNvSpPr>
                <a:spLocks noChangeShapeType="1"/>
              </p:cNvSpPr>
              <p:nvPr/>
            </p:nvSpPr>
            <p:spPr bwMode="auto">
              <a:xfrm rot="5400000">
                <a:off x="4431" y="1891"/>
                <a:ext cx="305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Line 15"/>
              <p:cNvSpPr>
                <a:spLocks noChangeShapeType="1"/>
              </p:cNvSpPr>
              <p:nvPr/>
            </p:nvSpPr>
            <p:spPr bwMode="auto">
              <a:xfrm rot="5400000">
                <a:off x="4384" y="1987"/>
                <a:ext cx="400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Line 16"/>
              <p:cNvSpPr>
                <a:spLocks noChangeShapeType="1"/>
              </p:cNvSpPr>
              <p:nvPr/>
            </p:nvSpPr>
            <p:spPr bwMode="auto">
              <a:xfrm>
                <a:off x="3922" y="1740"/>
                <a:ext cx="363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arrow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Line 17"/>
              <p:cNvSpPr>
                <a:spLocks noChangeShapeType="1"/>
              </p:cNvSpPr>
              <p:nvPr/>
            </p:nvSpPr>
            <p:spPr bwMode="auto">
              <a:xfrm flipV="1">
                <a:off x="4140" y="1730"/>
                <a:ext cx="446" cy="1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Line 18"/>
              <p:cNvSpPr>
                <a:spLocks noChangeShapeType="1"/>
              </p:cNvSpPr>
              <p:nvPr/>
            </p:nvSpPr>
            <p:spPr bwMode="auto">
              <a:xfrm rot="10800000" flipH="1">
                <a:off x="4572" y="2196"/>
                <a:ext cx="36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Line 19"/>
              <p:cNvSpPr>
                <a:spLocks noChangeShapeType="1"/>
              </p:cNvSpPr>
              <p:nvPr/>
            </p:nvSpPr>
            <p:spPr bwMode="auto">
              <a:xfrm rot="10800000" flipH="1">
                <a:off x="4790" y="2196"/>
                <a:ext cx="400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Line 20"/>
              <p:cNvSpPr>
                <a:spLocks noChangeShapeType="1"/>
              </p:cNvSpPr>
              <p:nvPr/>
            </p:nvSpPr>
            <p:spPr bwMode="auto">
              <a:xfrm rot="10800000" flipH="1">
                <a:off x="3922" y="2196"/>
                <a:ext cx="363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arrow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4140" y="2196"/>
                <a:ext cx="509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386" name="Group 22"/>
              <p:cNvGrpSpPr>
                <a:grpSpLocks/>
              </p:cNvGrpSpPr>
              <p:nvPr/>
            </p:nvGrpSpPr>
            <p:grpSpPr bwMode="auto">
              <a:xfrm>
                <a:off x="4620" y="1998"/>
                <a:ext cx="138" cy="211"/>
                <a:chOff x="4704" y="2976"/>
                <a:chExt cx="138" cy="211"/>
              </a:xfrm>
            </p:grpSpPr>
            <p:sp>
              <p:nvSpPr>
                <p:cNvPr id="15399" name="Rectangle 23"/>
                <p:cNvSpPr>
                  <a:spLocks noChangeArrowheads="1"/>
                </p:cNvSpPr>
                <p:nvPr/>
              </p:nvSpPr>
              <p:spPr bwMode="auto">
                <a:xfrm>
                  <a:off x="4704" y="2976"/>
                  <a:ext cx="1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200" b="0" i="1">
                      <a:solidFill>
                        <a:srgbClr val="000000"/>
                      </a:solidFill>
                      <a:latin typeface="Symbol" panose="05050102010706020507" pitchFamily="18" charset="2"/>
                      <a:ea typeface="MS PGothic" panose="020B0600070205080204" pitchFamily="34" charset="-128"/>
                      <a:sym typeface="Symbol" panose="05050102010706020507" pitchFamily="18" charset="2"/>
                    </a:rPr>
                    <a:t>n </a:t>
                  </a:r>
                  <a:endParaRPr lang="en-US" altLang="en-US" sz="2400">
                    <a:latin typeface="Helvetica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5400" name="Rectangle 24"/>
                <p:cNvSpPr>
                  <a:spLocks noChangeArrowheads="1"/>
                </p:cNvSpPr>
                <p:nvPr/>
              </p:nvSpPr>
              <p:spPr bwMode="auto">
                <a:xfrm>
                  <a:off x="4796" y="3054"/>
                  <a:ext cx="46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300" b="0" i="1">
                      <a:solidFill>
                        <a:srgbClr val="000000"/>
                      </a:solidFill>
                      <a:latin typeface="Times" panose="02020603050405020304" pitchFamily="18" charset="0"/>
                      <a:ea typeface="MS PGothic" panose="020B0600070205080204" pitchFamily="34" charset="-128"/>
                    </a:rPr>
                    <a:t>e</a:t>
                  </a:r>
                  <a:endParaRPr lang="en-US" altLang="en-US" sz="2400">
                    <a:latin typeface="Helvetica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15387" name="Rectangle 25"/>
              <p:cNvSpPr>
                <a:spLocks noChangeArrowheads="1"/>
              </p:cNvSpPr>
              <p:nvPr/>
            </p:nvSpPr>
            <p:spPr bwMode="auto">
              <a:xfrm>
                <a:off x="2978" y="1104"/>
                <a:ext cx="4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1275" bIns="0">
                <a:spAutoFit/>
              </a:bodyPr>
              <a:lstStyle>
                <a:lvl1pPr marL="41275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8000"/>
                    </a:solidFill>
                    <a:ea typeface="MS PGothic" panose="020B0600070205080204" pitchFamily="34" charset="-128"/>
                    <a:cs typeface="Arial" panose="020B0604020202020204" pitchFamily="34" charset="0"/>
                    <a:sym typeface="Times New Roman" panose="02020603050405020304" pitchFamily="18" charset="0"/>
                  </a:rPr>
                  <a:t>(A,Z)</a:t>
                </a:r>
                <a:endParaRPr lang="en-US" altLang="en-US" sz="2000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388" name="Rectangle 26"/>
              <p:cNvSpPr>
                <a:spLocks noChangeArrowheads="1"/>
              </p:cNvSpPr>
              <p:nvPr/>
            </p:nvSpPr>
            <p:spPr bwMode="auto">
              <a:xfrm>
                <a:off x="3608" y="2558"/>
                <a:ext cx="5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1275" bIns="0">
                <a:spAutoFit/>
              </a:bodyPr>
              <a:lstStyle>
                <a:lvl1pPr marL="41275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FF"/>
                    </a:solidFill>
                    <a:ea typeface="MS PGothic" panose="020B0600070205080204" pitchFamily="34" charset="-128"/>
                    <a:cs typeface="Arial" panose="020B0604020202020204" pitchFamily="34" charset="0"/>
                    <a:sym typeface="Times New Roman" panose="02020603050405020304" pitchFamily="18" charset="0"/>
                  </a:rPr>
                  <a:t>(A,Z+2)</a:t>
                </a:r>
              </a:p>
            </p:txBody>
          </p:sp>
          <p:sp>
            <p:nvSpPr>
              <p:cNvPr id="15389" name="Line 27"/>
              <p:cNvSpPr>
                <a:spLocks noChangeShapeType="1"/>
              </p:cNvSpPr>
              <p:nvPr/>
            </p:nvSpPr>
            <p:spPr bwMode="auto">
              <a:xfrm flipH="1">
                <a:off x="3901" y="1882"/>
                <a:ext cx="0" cy="18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arrow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Line 28"/>
              <p:cNvSpPr>
                <a:spLocks noChangeShapeType="1"/>
              </p:cNvSpPr>
              <p:nvPr/>
            </p:nvSpPr>
            <p:spPr bwMode="auto">
              <a:xfrm>
                <a:off x="3907" y="1740"/>
                <a:ext cx="0" cy="45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Line 29"/>
              <p:cNvSpPr>
                <a:spLocks noChangeShapeType="1"/>
              </p:cNvSpPr>
              <p:nvPr/>
            </p:nvSpPr>
            <p:spPr bwMode="auto">
              <a:xfrm>
                <a:off x="4234" y="2604"/>
                <a:ext cx="145" cy="183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Line 30"/>
              <p:cNvSpPr>
                <a:spLocks noChangeShapeType="1"/>
              </p:cNvSpPr>
              <p:nvPr/>
            </p:nvSpPr>
            <p:spPr bwMode="auto">
              <a:xfrm>
                <a:off x="3907" y="2196"/>
                <a:ext cx="327" cy="40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arrow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Line 31"/>
              <p:cNvSpPr>
                <a:spLocks noChangeShapeType="1"/>
              </p:cNvSpPr>
              <p:nvPr/>
            </p:nvSpPr>
            <p:spPr bwMode="auto">
              <a:xfrm>
                <a:off x="3761" y="1559"/>
                <a:ext cx="146" cy="18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Line 32"/>
              <p:cNvSpPr>
                <a:spLocks noChangeShapeType="1"/>
              </p:cNvSpPr>
              <p:nvPr/>
            </p:nvSpPr>
            <p:spPr bwMode="auto">
              <a:xfrm>
                <a:off x="3434" y="1149"/>
                <a:ext cx="327" cy="41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arrow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Rectangle 33"/>
              <p:cNvSpPr>
                <a:spLocks noChangeArrowheads="1"/>
              </p:cNvSpPr>
              <p:nvPr/>
            </p:nvSpPr>
            <p:spPr bwMode="auto">
              <a:xfrm>
                <a:off x="4277" y="1514"/>
                <a:ext cx="2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ea typeface="MS PGothic" panose="020B0600070205080204" pitchFamily="34" charset="-128"/>
                    <a:cs typeface="Arial" panose="020B0604020202020204" pitchFamily="34" charset="0"/>
                    <a:sym typeface="Times" panose="02020603050405020304" pitchFamily="18" charset="0"/>
                  </a:rPr>
                  <a:t>W</a:t>
                </a:r>
              </a:p>
            </p:txBody>
          </p:sp>
          <p:sp>
            <p:nvSpPr>
              <p:cNvPr id="15396" name="Rectangle 34"/>
              <p:cNvSpPr>
                <a:spLocks noChangeArrowheads="1"/>
              </p:cNvSpPr>
              <p:nvPr/>
            </p:nvSpPr>
            <p:spPr bwMode="auto">
              <a:xfrm>
                <a:off x="4280" y="2229"/>
                <a:ext cx="2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ea typeface="MS PGothic" panose="020B0600070205080204" pitchFamily="34" charset="-128"/>
                    <a:cs typeface="Arial" panose="020B0604020202020204" pitchFamily="34" charset="0"/>
                    <a:sym typeface="Times" panose="02020603050405020304" pitchFamily="18" charset="0"/>
                  </a:rPr>
                  <a:t>W</a:t>
                </a:r>
              </a:p>
            </p:txBody>
          </p:sp>
          <p:sp>
            <p:nvSpPr>
              <p:cNvPr id="15397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4584" y="1734"/>
                <a:ext cx="36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Line 36"/>
              <p:cNvSpPr>
                <a:spLocks noChangeShapeType="1"/>
              </p:cNvSpPr>
              <p:nvPr/>
            </p:nvSpPr>
            <p:spPr bwMode="auto">
              <a:xfrm rot="10800000" flipH="1">
                <a:off x="4802" y="1734"/>
                <a:ext cx="400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2" name="Rectangle 37"/>
            <p:cNvSpPr>
              <a:spLocks noChangeArrowheads="1"/>
            </p:cNvSpPr>
            <p:nvPr/>
          </p:nvSpPr>
          <p:spPr bwMode="auto">
            <a:xfrm>
              <a:off x="2626" y="3072"/>
              <a:ext cx="1982" cy="24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>
              <a:lvl1pPr marL="396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8000"/>
                  </a:solidFill>
                  <a:ea typeface="MS PGothic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rPr>
                <a:t>(A,Z)</a:t>
              </a:r>
              <a:r>
                <a:rPr lang="en-US" altLang="en-US" sz="2400" b="0">
                  <a:ea typeface="MS PGothic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 b="0">
                  <a:latin typeface="Symbol" panose="05050102010706020507" pitchFamily="18" charset="2"/>
                  <a:ea typeface="MS PGothic" panose="020B0600070205080204" pitchFamily="34" charset="-128"/>
                  <a:cs typeface="Arial" panose="020B0604020202020204" pitchFamily="34" charset="0"/>
                  <a:sym typeface="Symbol" panose="05050102010706020507" pitchFamily="18" charset="2"/>
                </a:rPr>
                <a:t></a:t>
              </a:r>
              <a:r>
                <a:rPr lang="en-US" altLang="en-US" sz="2400" b="0">
                  <a:ea typeface="MS PGothic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400">
                  <a:solidFill>
                    <a:srgbClr val="0000FF"/>
                  </a:solidFill>
                  <a:ea typeface="MS PGothic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rPr>
                <a:t>(A,Z+2)</a:t>
              </a:r>
              <a:r>
                <a:rPr lang="en-US" altLang="en-US" sz="2400" b="0">
                  <a:ea typeface="MS PGothic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rPr>
                <a:t> + </a:t>
              </a:r>
              <a:r>
                <a:rPr lang="en-US" altLang="en-US" sz="2400">
                  <a:solidFill>
                    <a:srgbClr val="FF8000"/>
                  </a:solidFill>
                  <a:latin typeface="Helvetica" panose="020B0604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  <a:r>
                <a:rPr lang="en-US" altLang="en-US" sz="2400" i="1">
                  <a:solidFill>
                    <a:srgbClr val="FF80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  <a:sym typeface="Arial" panose="020B0604020202020204" pitchFamily="34" charset="0"/>
                </a:rPr>
                <a:t>e</a:t>
              </a:r>
              <a:r>
                <a:rPr lang="en-US" altLang="en-US" sz="2400" i="1" baseline="30000">
                  <a:solidFill>
                    <a:srgbClr val="FF80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  <a:sym typeface="Arial" panose="020B0604020202020204" pitchFamily="34" charset="0"/>
                </a:rPr>
                <a:t>–</a:t>
              </a:r>
              <a:r>
                <a:rPr lang="en-US" altLang="en-US" sz="2400" b="0">
                  <a:ea typeface="MS PGothic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15373" name="Text Box 38"/>
            <p:cNvSpPr txBox="1">
              <a:spLocks noChangeArrowheads="1"/>
            </p:cNvSpPr>
            <p:nvPr/>
          </p:nvSpPr>
          <p:spPr bwMode="auto">
            <a:xfrm>
              <a:off x="3168" y="1056"/>
              <a:ext cx="135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Helvetica" panose="020B0604020202020204" pitchFamily="34" charset="0"/>
                  <a:ea typeface="MS PGothic" panose="020B0600070205080204" pitchFamily="34" charset="-128"/>
                </a:rPr>
                <a:t>0</a:t>
              </a:r>
              <a:r>
                <a:rPr lang="en-US" altLang="en-US" sz="2000">
                  <a:latin typeface="Symbol" panose="05050102010706020507" pitchFamily="18" charset="2"/>
                  <a:ea typeface="MS PGothic" panose="020B0600070205080204" pitchFamily="34" charset="-128"/>
                </a:rPr>
                <a:t>nbb</a:t>
              </a:r>
              <a:r>
                <a:rPr lang="en-US" altLang="en-US" sz="2000">
                  <a:latin typeface="Helvetica" panose="020B0604020202020204" pitchFamily="34" charset="0"/>
                  <a:ea typeface="MS PGothic" panose="020B0600070205080204" pitchFamily="34" charset="-128"/>
                </a:rPr>
                <a:t>: T</a:t>
              </a:r>
              <a:r>
                <a:rPr lang="en-US" altLang="en-US" sz="2000" baseline="-25000">
                  <a:latin typeface="Helvetica" panose="020B0604020202020204" pitchFamily="34" charset="0"/>
                  <a:ea typeface="MS PGothic" panose="020B0600070205080204" pitchFamily="34" charset="-128"/>
                </a:rPr>
                <a:t>1/2</a:t>
              </a:r>
              <a:r>
                <a:rPr lang="en-US" altLang="en-US" sz="2000">
                  <a:latin typeface="Helvetica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000">
                  <a:latin typeface="Helvetica CE" pitchFamily="48" charset="-18"/>
                  <a:ea typeface="MS PGothic" panose="020B0600070205080204" pitchFamily="34" charset="-128"/>
                  <a:sym typeface="Symbol" panose="05050102010706020507" pitchFamily="18" charset="2"/>
                </a:rPr>
                <a:t>≥</a:t>
              </a:r>
              <a:r>
                <a:rPr lang="en-US" altLang="en-US" sz="2000">
                  <a:latin typeface="Helvetica" panose="020B0604020202020204" pitchFamily="34" charset="0"/>
                  <a:ea typeface="MS PGothic" panose="020B0600070205080204" pitchFamily="34" charset="-128"/>
                </a:rPr>
                <a:t> 10</a:t>
              </a:r>
              <a:r>
                <a:rPr lang="en-US" altLang="en-US" sz="2000" baseline="30000">
                  <a:latin typeface="Helvetica" panose="020B0604020202020204" pitchFamily="34" charset="0"/>
                  <a:ea typeface="MS PGothic" panose="020B0600070205080204" pitchFamily="34" charset="-128"/>
                </a:rPr>
                <a:t>25</a:t>
              </a:r>
              <a:r>
                <a:rPr lang="en-US" altLang="en-US" sz="2000">
                  <a:latin typeface="Helvetica" panose="020B0604020202020204" pitchFamily="34" charset="0"/>
                  <a:ea typeface="MS PGothic" panose="020B0600070205080204" pitchFamily="34" charset="-128"/>
                </a:rPr>
                <a:t>y</a:t>
              </a:r>
            </a:p>
          </p:txBody>
        </p:sp>
      </p:grpSp>
      <p:sp>
        <p:nvSpPr>
          <p:cNvPr id="15366" name="Text Box 39"/>
          <p:cNvSpPr txBox="1">
            <a:spLocks noChangeArrowheads="1"/>
          </p:cNvSpPr>
          <p:nvPr/>
        </p:nvSpPr>
        <p:spPr bwMode="auto">
          <a:xfrm>
            <a:off x="2743200" y="838200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ea typeface="MS PGothic" panose="020B0600070205080204" pitchFamily="34" charset="-128"/>
              </a:rPr>
              <a:t>1937</a:t>
            </a:r>
          </a:p>
        </p:txBody>
      </p:sp>
      <p:pic>
        <p:nvPicPr>
          <p:cNvPr id="15367" name="Picture 40" descr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52800"/>
            <a:ext cx="4114800" cy="2762250"/>
          </a:xfrm>
          <a:noFill/>
        </p:spPr>
      </p:pic>
      <p:sp>
        <p:nvSpPr>
          <p:cNvPr id="15368" name="Text Box 41"/>
          <p:cNvSpPr txBox="1">
            <a:spLocks noChangeArrowheads="1"/>
          </p:cNvSpPr>
          <p:nvPr/>
        </p:nvSpPr>
        <p:spPr bwMode="auto">
          <a:xfrm>
            <a:off x="1901825" y="5943600"/>
            <a:ext cx="5413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Majorana </a:t>
            </a:r>
            <a:r>
              <a:rPr lang="en-US" altLang="en-US" sz="240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>
                <a:solidFill>
                  <a:schemeClr val="accent2"/>
                </a:solidFill>
              </a:rPr>
              <a:t> neutrino = anti-neutrino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Lepton Number violation !</a:t>
            </a:r>
          </a:p>
        </p:txBody>
      </p:sp>
      <p:sp>
        <p:nvSpPr>
          <p:cNvPr id="1536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A4291A-C983-41BC-A823-C180E574780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FF0000"/>
                </a:solidFill>
              </a:rPr>
              <a:t>Double Beta Decay Candidates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" y="990600"/>
            <a:ext cx="85296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Normal beta-decay is energetically forbidden, while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 double beta-decay from (A,Z) </a:t>
            </a:r>
            <a:r>
              <a:rPr lang="en-US" altLang="en-US" sz="2400">
                <a:solidFill>
                  <a:schemeClr val="accent2"/>
                </a:solidFill>
                <a:sym typeface="Wingdings" panose="05000000000000000000" pitchFamily="2" charset="2"/>
              </a:rPr>
              <a:t> (A, Z+2) is energetically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sym typeface="Wingdings" panose="05000000000000000000" pitchFamily="2" charset="2"/>
              </a:rPr>
              <a:t>  allowed: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>
            <a:off x="2286000" y="3429000"/>
            <a:ext cx="1447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8"/>
          <p:cNvSpPr>
            <a:spLocks noChangeShapeType="1"/>
          </p:cNvSpPr>
          <p:nvPr/>
        </p:nvSpPr>
        <p:spPr bwMode="auto">
          <a:xfrm>
            <a:off x="3810000" y="2667000"/>
            <a:ext cx="1447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>
            <a:off x="5334000" y="4267200"/>
            <a:ext cx="1447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10"/>
          <p:cNvSpPr>
            <a:spLocks noChangeShapeType="1"/>
          </p:cNvSpPr>
          <p:nvPr/>
        </p:nvSpPr>
        <p:spPr bwMode="auto">
          <a:xfrm>
            <a:off x="6858000" y="2971800"/>
            <a:ext cx="1447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2590800" y="3429000"/>
            <a:ext cx="89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A, Z</a:t>
            </a:r>
          </a:p>
        </p:txBody>
      </p:sp>
      <p:sp>
        <p:nvSpPr>
          <p:cNvPr id="16393" name="Text Box 12"/>
          <p:cNvSpPr txBox="1">
            <a:spLocks noChangeArrowheads="1"/>
          </p:cNvSpPr>
          <p:nvPr/>
        </p:nvSpPr>
        <p:spPr bwMode="auto">
          <a:xfrm>
            <a:off x="3984625" y="2667000"/>
            <a:ext cx="134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A, Z+1</a:t>
            </a:r>
          </a:p>
        </p:txBody>
      </p:sp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5562600" y="4267200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A, Z+2</a:t>
            </a:r>
          </a:p>
        </p:txBody>
      </p:sp>
      <p:sp>
        <p:nvSpPr>
          <p:cNvPr id="16395" name="Text Box 14"/>
          <p:cNvSpPr txBox="1">
            <a:spLocks noChangeArrowheads="1"/>
          </p:cNvSpPr>
          <p:nvPr/>
        </p:nvSpPr>
        <p:spPr bwMode="auto">
          <a:xfrm>
            <a:off x="7070725" y="2971800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A, Z+3</a:t>
            </a:r>
          </a:p>
        </p:txBody>
      </p:sp>
      <p:sp>
        <p:nvSpPr>
          <p:cNvPr id="16396" name="Text Box 15"/>
          <p:cNvSpPr txBox="1">
            <a:spLocks noChangeArrowheads="1"/>
          </p:cNvSpPr>
          <p:nvPr/>
        </p:nvSpPr>
        <p:spPr bwMode="auto">
          <a:xfrm>
            <a:off x="3352800" y="3048000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0</a:t>
            </a:r>
            <a:r>
              <a:rPr lang="en-US" altLang="en-US" sz="2400" baseline="30000">
                <a:solidFill>
                  <a:srgbClr val="0000CC"/>
                </a:solidFill>
              </a:rPr>
              <a:t>+</a:t>
            </a: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16397" name="Text Box 16"/>
          <p:cNvSpPr txBox="1">
            <a:spLocks noChangeArrowheads="1"/>
          </p:cNvSpPr>
          <p:nvPr/>
        </p:nvSpPr>
        <p:spPr bwMode="auto">
          <a:xfrm>
            <a:off x="6384925" y="3886200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0</a:t>
            </a:r>
            <a:r>
              <a:rPr lang="en-US" altLang="en-US" sz="2400" baseline="30000">
                <a:solidFill>
                  <a:srgbClr val="0000CC"/>
                </a:solidFill>
              </a:rPr>
              <a:t>+</a:t>
            </a: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16398" name="Line 17"/>
          <p:cNvSpPr>
            <a:spLocks noChangeShapeType="1"/>
          </p:cNvSpPr>
          <p:nvPr/>
        </p:nvSpPr>
        <p:spPr bwMode="auto">
          <a:xfrm>
            <a:off x="3657600" y="3505200"/>
            <a:ext cx="160020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Text Box 18"/>
          <p:cNvSpPr txBox="1">
            <a:spLocks noChangeArrowheads="1"/>
          </p:cNvSpPr>
          <p:nvPr/>
        </p:nvSpPr>
        <p:spPr bwMode="auto">
          <a:xfrm>
            <a:off x="3794125" y="3692525"/>
            <a:ext cx="51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Symbol" panose="05050102010706020507" pitchFamily="18" charset="2"/>
              </a:rPr>
              <a:t>bb</a:t>
            </a:r>
          </a:p>
        </p:txBody>
      </p:sp>
      <p:sp>
        <p:nvSpPr>
          <p:cNvPr id="16400" name="Text Box 19"/>
          <p:cNvSpPr txBox="1">
            <a:spLocks noChangeArrowheads="1"/>
          </p:cNvSpPr>
          <p:nvPr/>
        </p:nvSpPr>
        <p:spPr bwMode="auto">
          <a:xfrm>
            <a:off x="228600" y="2514600"/>
            <a:ext cx="270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(A=even, Z=even)</a:t>
            </a:r>
          </a:p>
        </p:txBody>
      </p:sp>
      <p:sp>
        <p:nvSpPr>
          <p:cNvPr id="16401" name="Text Box 20"/>
          <p:cNvSpPr txBox="1">
            <a:spLocks noChangeArrowheads="1"/>
          </p:cNvSpPr>
          <p:nvPr/>
        </p:nvSpPr>
        <p:spPr bwMode="auto">
          <a:xfrm>
            <a:off x="66675" y="5715000"/>
            <a:ext cx="9077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30000">
                <a:solidFill>
                  <a:srgbClr val="0000CC"/>
                </a:solidFill>
              </a:rPr>
              <a:t>48</a:t>
            </a:r>
            <a:r>
              <a:rPr lang="en-US" altLang="en-US" sz="2400">
                <a:solidFill>
                  <a:srgbClr val="0000CC"/>
                </a:solidFill>
              </a:rPr>
              <a:t>Ca, </a:t>
            </a:r>
            <a:r>
              <a:rPr lang="en-US" altLang="en-US" sz="2400" baseline="30000">
                <a:solidFill>
                  <a:srgbClr val="0000CC"/>
                </a:solidFill>
              </a:rPr>
              <a:t>70</a:t>
            </a:r>
            <a:r>
              <a:rPr lang="en-US" altLang="en-US" sz="2400">
                <a:solidFill>
                  <a:srgbClr val="0000CC"/>
                </a:solidFill>
              </a:rPr>
              <a:t>Zn, </a:t>
            </a:r>
            <a:r>
              <a:rPr lang="en-US" altLang="en-US" sz="2400" baseline="30000">
                <a:solidFill>
                  <a:srgbClr val="0000CC"/>
                </a:solidFill>
              </a:rPr>
              <a:t>76</a:t>
            </a:r>
            <a:r>
              <a:rPr lang="en-US" altLang="en-US" sz="2400">
                <a:solidFill>
                  <a:srgbClr val="0000CC"/>
                </a:solidFill>
              </a:rPr>
              <a:t>Ge, </a:t>
            </a:r>
            <a:r>
              <a:rPr lang="en-US" altLang="en-US" sz="2400" baseline="30000">
                <a:solidFill>
                  <a:srgbClr val="0000CC"/>
                </a:solidFill>
              </a:rPr>
              <a:t>80</a:t>
            </a:r>
            <a:r>
              <a:rPr lang="en-US" altLang="en-US" sz="2400">
                <a:solidFill>
                  <a:srgbClr val="0000CC"/>
                </a:solidFill>
              </a:rPr>
              <a:t>Se, </a:t>
            </a:r>
            <a:r>
              <a:rPr lang="en-US" altLang="en-US" sz="2400" baseline="30000">
                <a:solidFill>
                  <a:srgbClr val="0000CC"/>
                </a:solidFill>
              </a:rPr>
              <a:t>86</a:t>
            </a:r>
            <a:r>
              <a:rPr lang="en-US" altLang="en-US" sz="2400">
                <a:solidFill>
                  <a:srgbClr val="0000CC"/>
                </a:solidFill>
              </a:rPr>
              <a:t>Kr, </a:t>
            </a:r>
            <a:r>
              <a:rPr lang="en-US" altLang="en-US" sz="2400" baseline="30000">
                <a:solidFill>
                  <a:srgbClr val="0000CC"/>
                </a:solidFill>
              </a:rPr>
              <a:t>96</a:t>
            </a:r>
            <a:r>
              <a:rPr lang="en-US" altLang="en-US" sz="2400">
                <a:solidFill>
                  <a:srgbClr val="0000CC"/>
                </a:solidFill>
              </a:rPr>
              <a:t>Zr, </a:t>
            </a:r>
            <a:r>
              <a:rPr lang="en-US" altLang="en-US" sz="2400" baseline="30000">
                <a:solidFill>
                  <a:srgbClr val="0000CC"/>
                </a:solidFill>
              </a:rPr>
              <a:t>100</a:t>
            </a:r>
            <a:r>
              <a:rPr lang="en-US" altLang="en-US" sz="2400">
                <a:solidFill>
                  <a:srgbClr val="0000CC"/>
                </a:solidFill>
              </a:rPr>
              <a:t>Mo, </a:t>
            </a:r>
            <a:r>
              <a:rPr lang="en-US" altLang="en-US" sz="2400" baseline="30000">
                <a:solidFill>
                  <a:srgbClr val="0000CC"/>
                </a:solidFill>
              </a:rPr>
              <a:t>116</a:t>
            </a:r>
            <a:r>
              <a:rPr lang="en-US" altLang="en-US" sz="2400">
                <a:solidFill>
                  <a:srgbClr val="0000CC"/>
                </a:solidFill>
              </a:rPr>
              <a:t>Cd, </a:t>
            </a:r>
            <a:r>
              <a:rPr lang="en-US" altLang="en-US" sz="2400" baseline="30000">
                <a:solidFill>
                  <a:srgbClr val="0000CC"/>
                </a:solidFill>
              </a:rPr>
              <a:t>130</a:t>
            </a:r>
            <a:r>
              <a:rPr lang="en-US" altLang="en-US" sz="2400">
                <a:solidFill>
                  <a:srgbClr val="0000CC"/>
                </a:solidFill>
              </a:rPr>
              <a:t>Te, </a:t>
            </a:r>
            <a:r>
              <a:rPr lang="en-US" altLang="en-US" sz="2400" baseline="30000">
                <a:solidFill>
                  <a:srgbClr val="0000CC"/>
                </a:solidFill>
              </a:rPr>
              <a:t>136</a:t>
            </a:r>
            <a:r>
              <a:rPr lang="en-US" altLang="en-US" sz="2400">
                <a:solidFill>
                  <a:srgbClr val="0000CC"/>
                </a:solidFill>
              </a:rPr>
              <a:t>Xe, </a:t>
            </a:r>
            <a:r>
              <a:rPr lang="en-US" altLang="en-US" sz="2400" baseline="30000">
                <a:solidFill>
                  <a:srgbClr val="0000CC"/>
                </a:solidFill>
              </a:rPr>
              <a:t>150</a:t>
            </a:r>
            <a:r>
              <a:rPr lang="en-US" altLang="en-US" sz="2400">
                <a:solidFill>
                  <a:srgbClr val="0000CC"/>
                </a:solidFill>
              </a:rPr>
              <a:t>Nd</a:t>
            </a:r>
            <a:endParaRPr lang="en-US" altLang="en-US" sz="2400" baseline="30000">
              <a:solidFill>
                <a:srgbClr val="0000CC"/>
              </a:solidFill>
            </a:endParaRPr>
          </a:p>
        </p:txBody>
      </p:sp>
      <p:sp>
        <p:nvSpPr>
          <p:cNvPr id="16402" name="Text Box 21"/>
          <p:cNvSpPr txBox="1">
            <a:spLocks noChangeArrowheads="1"/>
          </p:cNvSpPr>
          <p:nvPr/>
        </p:nvSpPr>
        <p:spPr bwMode="auto">
          <a:xfrm>
            <a:off x="19050" y="5181600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Some candidates: </a:t>
            </a:r>
          </a:p>
        </p:txBody>
      </p:sp>
      <p:sp>
        <p:nvSpPr>
          <p:cNvPr id="164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3A6FD2-5DAD-4ECC-94E4-5ACFC6BF008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6" name="Group 4"/>
          <p:cNvGraphicFramePr>
            <a:graphicFrameLocks noGrp="1"/>
          </p:cNvGraphicFramePr>
          <p:nvPr/>
        </p:nvGraphicFramePr>
        <p:xfrm>
          <a:off x="1295400" y="1106488"/>
          <a:ext cx="6324600" cy="5675307"/>
        </p:xfrm>
        <a:graphic>
          <a:graphicData uri="http://schemas.openxmlformats.org/drawingml/2006/table">
            <a:tbl>
              <a:tblPr/>
              <a:tblGrid>
                <a:gridCol w="3402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4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48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Ca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NewCenturySchlbk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48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4.271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0.187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76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Ge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NewCenturySchlbk" pitchFamily="18" charset="0"/>
                          <a:sym typeface="Symbol" pitchFamily="18" charset="2"/>
                        </a:rPr>
                        <a:t>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76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Se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2.040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82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Se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82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Kr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2.995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96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Zr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NewCenturySchlbk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96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Mo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3.350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100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Mo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NewCenturySchlbk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100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Ru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3.034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9.6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110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Pd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NewCenturySchlbk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110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Cd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2.013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116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Cd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NewCenturySchlbk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116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Sn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2.802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124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Sn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NewCenturySchlbk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124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2.228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5.64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130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Te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NewCenturySchlbk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130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Xe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2.528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34.5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136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Xe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NewCenturySchlbk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136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2.479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150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Nd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NewCenturySchlbk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150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3.367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460" name="Text Box 54"/>
          <p:cNvSpPr txBox="1">
            <a:spLocks noChangeArrowheads="1"/>
          </p:cNvSpPr>
          <p:nvPr/>
        </p:nvSpPr>
        <p:spPr bwMode="auto">
          <a:xfrm>
            <a:off x="1066800" y="30163"/>
            <a:ext cx="6765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Candidate for Double beta Decays</a:t>
            </a:r>
          </a:p>
        </p:txBody>
      </p:sp>
      <p:sp>
        <p:nvSpPr>
          <p:cNvPr id="17461" name="Text Box 56"/>
          <p:cNvSpPr txBox="1">
            <a:spLocks noChangeArrowheads="1"/>
          </p:cNvSpPr>
          <p:nvPr/>
        </p:nvSpPr>
        <p:spPr bwMode="auto">
          <a:xfrm>
            <a:off x="4648200" y="609600"/>
            <a:ext cx="3109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Q (MeV)   Abund.(%)</a:t>
            </a:r>
          </a:p>
        </p:txBody>
      </p:sp>
      <p:sp>
        <p:nvSpPr>
          <p:cNvPr id="17462" name="Oval 57"/>
          <p:cNvSpPr>
            <a:spLocks noChangeArrowheads="1"/>
          </p:cNvSpPr>
          <p:nvPr/>
        </p:nvSpPr>
        <p:spPr bwMode="auto">
          <a:xfrm>
            <a:off x="1066800" y="5105400"/>
            <a:ext cx="67056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63" name="Oval 1"/>
          <p:cNvSpPr>
            <a:spLocks noChangeArrowheads="1"/>
          </p:cNvSpPr>
          <p:nvPr/>
        </p:nvSpPr>
        <p:spPr bwMode="auto">
          <a:xfrm>
            <a:off x="990600" y="2057400"/>
            <a:ext cx="6765925" cy="609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64" name="Oval 6"/>
          <p:cNvSpPr>
            <a:spLocks noChangeArrowheads="1"/>
          </p:cNvSpPr>
          <p:nvPr/>
        </p:nvSpPr>
        <p:spPr bwMode="auto">
          <a:xfrm>
            <a:off x="990600" y="3048000"/>
            <a:ext cx="6765925" cy="609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6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947763-DF9C-4B26-9A72-4400E18787E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Experimental Search for 0</a:t>
            </a:r>
            <a:r>
              <a:rPr lang="en-US" altLang="en-US" b="1" smtClean="0">
                <a:solidFill>
                  <a:srgbClr val="FF0000"/>
                </a:solidFill>
                <a:latin typeface="Symbol" panose="05050102010706020507" pitchFamily="18" charset="2"/>
              </a:rPr>
              <a:t>nbb</a:t>
            </a:r>
            <a:endParaRPr lang="en-US" altLang="en-US" b="1" smtClean="0">
              <a:solidFill>
                <a:srgbClr val="FF0000"/>
              </a:solidFill>
            </a:endParaRP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5278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476250" y="5410200"/>
            <a:ext cx="82264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  <a:latin typeface="Symbol" panose="05050102010706020507" pitchFamily="18" charset="2"/>
              </a:rPr>
              <a:t>nbb</a:t>
            </a:r>
            <a:r>
              <a:rPr lang="en-US" altLang="en-US">
                <a:solidFill>
                  <a:schemeClr val="accent2"/>
                </a:solidFill>
              </a:rPr>
              <a:t> decays are irreducible background 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      We do not know the relative rate!</a:t>
            </a: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1402F7-982C-4492-9431-7A9D3E2B53E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CC0F4-D573-43DB-A304-FA85ED86D88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" y="0"/>
            <a:ext cx="9142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43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CC0F4-D573-43DB-A304-FA85ED86D880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"/>
            <a:ext cx="9144000" cy="685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63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CC0F4-D573-43DB-A304-FA85ED86D880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841"/>
            <a:ext cx="9144000" cy="46103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52400"/>
            <a:ext cx="802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&gt; 20 years of Detector Development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9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sz="3600" b="1" smtClean="0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828800"/>
            <a:ext cx="7383463" cy="3416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en-US" dirty="0">
                <a:solidFill>
                  <a:schemeClr val="accent2"/>
                </a:solidFill>
              </a:rPr>
              <a:t>Introduction to Neutrino Properties </a:t>
            </a:r>
          </a:p>
          <a:p>
            <a:pPr marL="457200" indent="-457200">
              <a:buFontTx/>
              <a:buAutoNum type="arabicParenR"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en-US" dirty="0" err="1">
                <a:solidFill>
                  <a:schemeClr val="accent2"/>
                </a:solidFill>
              </a:rPr>
              <a:t>Majorana</a:t>
            </a:r>
            <a:r>
              <a:rPr lang="en-US" dirty="0">
                <a:solidFill>
                  <a:schemeClr val="accent2"/>
                </a:solidFill>
              </a:rPr>
              <a:t> Neutrinos and 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	Neutrinoless Double Beta Decay (0vbb)</a:t>
            </a: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457200" indent="-457200">
              <a:buFontTx/>
              <a:buAutoNum type="arabicParenR" startAt="3"/>
              <a:defRPr/>
            </a:pPr>
            <a:r>
              <a:rPr lang="en-US" dirty="0">
                <a:solidFill>
                  <a:schemeClr val="accent2"/>
                </a:solidFill>
              </a:rPr>
              <a:t>CUORE (Cryogenic Underground Observatory</a:t>
            </a:r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	for Rate Events</a:t>
            </a:r>
            <a:r>
              <a:rPr lang="en-US" dirty="0" smtClean="0">
                <a:solidFill>
                  <a:schemeClr val="accent2"/>
                </a:solidFill>
              </a:rPr>
              <a:t>) </a:t>
            </a:r>
            <a:r>
              <a:rPr lang="en-US" dirty="0">
                <a:solidFill>
                  <a:schemeClr val="accent2"/>
                </a:solidFill>
              </a:rPr>
              <a:t>Results</a:t>
            </a:r>
          </a:p>
          <a:p>
            <a:pPr lvl="1"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4)   Outlook </a:t>
            </a:r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D43879-3021-403C-A023-FA2F09F5342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6" descr="AA0445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2711450"/>
            <a:ext cx="131445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9" descr="c-cryotot-02b-open01-whit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320675"/>
            <a:ext cx="383063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179388" y="115888"/>
            <a:ext cx="7399337" cy="5762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ctr" eaLnBrk="1" hangingPunct="1">
              <a:defRPr/>
            </a:pPr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CUORE</a:t>
            </a: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2268538" y="3573463"/>
            <a:ext cx="720725" cy="14398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triangle" w="med" len="med"/>
            <a:tailEnd type="triangle" w="med" len="lg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  <a:latin typeface="Gill Sans MT" pitchFamily="-65" charset="0"/>
              <a:ea typeface="Arial" pitchFamily="-65" charset="0"/>
              <a:cs typeface="Arial" pitchFamily="-65" charset="0"/>
            </a:endParaRPr>
          </a:p>
        </p:txBody>
      </p:sp>
      <p:pic>
        <p:nvPicPr>
          <p:cNvPr id="21510" name="Picture 8" descr="cuore_3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35175"/>
            <a:ext cx="3167063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2124075" y="4487863"/>
            <a:ext cx="633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80 cm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263525" y="665163"/>
            <a:ext cx="497681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CUORE: Cryogenic Underground Observatory for Rare Events </a:t>
            </a:r>
            <a:r>
              <a:rPr lang="en-US" altLang="en-US" sz="180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will be</a:t>
            </a:r>
            <a:r>
              <a:rPr lang="it-IT" altLang="en-US" sz="180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a</a:t>
            </a:r>
            <a:r>
              <a:rPr lang="en-US" altLang="en-US" sz="180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tightly packed array of</a:t>
            </a:r>
            <a:r>
              <a:rPr lang="it-IT" altLang="en-US" sz="180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it-IT" altLang="en-US" sz="1800">
                <a:solidFill>
                  <a:srgbClr val="008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988</a:t>
            </a:r>
            <a:r>
              <a:rPr lang="en-US" altLang="en-US" sz="1800">
                <a:solidFill>
                  <a:srgbClr val="008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Bolometers</a:t>
            </a:r>
            <a:r>
              <a:rPr lang="it-IT" altLang="en-US" sz="1800">
                <a:solidFill>
                  <a:srgbClr val="008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it-IT" altLang="en-US" sz="180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-</a:t>
            </a:r>
            <a:r>
              <a:rPr lang="it-IT" altLang="en-US" sz="1800">
                <a:solidFill>
                  <a:srgbClr val="008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 ~</a:t>
            </a:r>
            <a:r>
              <a:rPr lang="en-US" altLang="en-US" sz="1800">
                <a:solidFill>
                  <a:srgbClr val="0066FF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200 kg of </a:t>
            </a:r>
            <a:r>
              <a:rPr lang="en-US" altLang="en-US" sz="1800" baseline="3000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130</a:t>
            </a:r>
            <a:r>
              <a:rPr lang="en-US" altLang="en-US" sz="180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Te</a:t>
            </a:r>
            <a:endParaRPr lang="en-US" altLang="en-US" sz="1800">
              <a:solidFill>
                <a:srgbClr val="FF000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H="1" flipV="1">
            <a:off x="4676775" y="2509838"/>
            <a:ext cx="2519363" cy="11191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  <a:latin typeface="Gill Sans MT" pitchFamily="-65" charset="0"/>
              <a:ea typeface="Arial" pitchFamily="-65" charset="0"/>
              <a:cs typeface="Arial" pitchFamily="-65" charset="0"/>
            </a:endParaRPr>
          </a:p>
        </p:txBody>
      </p:sp>
      <p:pic>
        <p:nvPicPr>
          <p:cNvPr id="2151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1450975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Line 15"/>
          <p:cNvSpPr>
            <a:spLocks noChangeShapeType="1"/>
          </p:cNvSpPr>
          <p:nvPr/>
        </p:nvSpPr>
        <p:spPr bwMode="auto">
          <a:xfrm flipH="1">
            <a:off x="3924300" y="4686300"/>
            <a:ext cx="3262313" cy="5429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  <a:latin typeface="Gill Sans MT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1516" name="Rectangle 37"/>
          <p:cNvSpPr>
            <a:spLocks noChangeArrowheads="1"/>
          </p:cNvSpPr>
          <p:nvPr/>
        </p:nvSpPr>
        <p:spPr bwMode="auto">
          <a:xfrm>
            <a:off x="4724400" y="5334000"/>
            <a:ext cx="432593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Gill Sans MT" panose="020B0502020104020203" pitchFamily="34" charset="0"/>
                <a:cs typeface="Arial" panose="020B0604020202020204" pitchFamily="34" charset="0"/>
              </a:rPr>
              <a:t>Operated at Gran Sasso laboratory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Gill Sans MT" panose="020B0502020104020203" pitchFamily="34" charset="0"/>
                <a:cs typeface="Arial" panose="020B0604020202020204" pitchFamily="34" charset="0"/>
              </a:rPr>
              <a:t>Special cryostat built w/ selected materials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Gill Sans MT" panose="020B0502020104020203" pitchFamily="34" charset="0"/>
                <a:cs typeface="Arial" panose="020B0604020202020204" pitchFamily="34" charset="0"/>
              </a:rPr>
              <a:t>Cryogen-free dilution refrigerator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Gill Sans MT" panose="020B0502020104020203" pitchFamily="34" charset="0"/>
                <a:cs typeface="Arial" panose="020B0604020202020204" pitchFamily="34" charset="0"/>
              </a:rPr>
              <a:t>Shielded by several lead shields</a:t>
            </a:r>
          </a:p>
        </p:txBody>
      </p:sp>
      <p:sp>
        <p:nvSpPr>
          <p:cNvPr id="21517" name="Rectangle 40"/>
          <p:cNvSpPr>
            <a:spLocks noChangeArrowheads="1"/>
          </p:cNvSpPr>
          <p:nvPr/>
        </p:nvSpPr>
        <p:spPr bwMode="auto">
          <a:xfrm>
            <a:off x="280988" y="5673725"/>
            <a:ext cx="20478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19 CUORICINO-like towers with 13 planes of 4 crystals each</a:t>
            </a:r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flipH="1" flipV="1">
            <a:off x="947738" y="5059363"/>
            <a:ext cx="150812" cy="625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  <a:latin typeface="Gill Sans MT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15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64E09E-7EBC-4B3E-BDC6-9175A2B3E68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5"/>
            <a:ext cx="9144000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B6FB5C-7F89-4DA2-B419-B4557B9C517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C7316E-DD56-4FD4-9040-B7DF319B63E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572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00"/>
                </a:solidFill>
              </a:rPr>
              <a:t>Bolometer</a:t>
            </a:r>
          </a:p>
        </p:txBody>
      </p:sp>
      <p:grpSp>
        <p:nvGrpSpPr>
          <p:cNvPr id="25603" name="Group 5"/>
          <p:cNvGrpSpPr>
            <a:grpSpLocks/>
          </p:cNvGrpSpPr>
          <p:nvPr/>
        </p:nvGrpSpPr>
        <p:grpSpPr bwMode="auto">
          <a:xfrm>
            <a:off x="381000" y="571500"/>
            <a:ext cx="6702425" cy="3033713"/>
            <a:chOff x="528" y="1680"/>
            <a:chExt cx="4222" cy="1911"/>
          </a:xfrm>
        </p:grpSpPr>
        <p:grpSp>
          <p:nvGrpSpPr>
            <p:cNvPr id="25608" name="Group 6"/>
            <p:cNvGrpSpPr>
              <a:grpSpLocks/>
            </p:cNvGrpSpPr>
            <p:nvPr/>
          </p:nvGrpSpPr>
          <p:grpSpPr bwMode="auto">
            <a:xfrm>
              <a:off x="528" y="1680"/>
              <a:ext cx="929" cy="888"/>
              <a:chOff x="336" y="1108"/>
              <a:chExt cx="1251" cy="1783"/>
            </a:xfrm>
          </p:grpSpPr>
          <p:sp>
            <p:nvSpPr>
              <p:cNvPr id="25614" name="Rectangle 7"/>
              <p:cNvSpPr>
                <a:spLocks noChangeArrowheads="1"/>
              </p:cNvSpPr>
              <p:nvPr/>
            </p:nvSpPr>
            <p:spPr bwMode="auto">
              <a:xfrm>
                <a:off x="528" y="2085"/>
                <a:ext cx="825" cy="806"/>
              </a:xfrm>
              <a:prstGeom prst="rect">
                <a:avLst/>
              </a:prstGeom>
              <a:gradFill rotWithShape="0">
                <a:gsLst>
                  <a:gs pos="0">
                    <a:srgbClr val="E0F0FF"/>
                  </a:gs>
                  <a:gs pos="100000">
                    <a:srgbClr val="99CCFF"/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5615" name="Rectangle 8"/>
              <p:cNvSpPr>
                <a:spLocks noChangeArrowheads="1"/>
              </p:cNvSpPr>
              <p:nvPr/>
            </p:nvSpPr>
            <p:spPr bwMode="auto">
              <a:xfrm>
                <a:off x="767" y="2024"/>
                <a:ext cx="347" cy="45"/>
              </a:xfrm>
              <a:prstGeom prst="rect">
                <a:avLst/>
              </a:prstGeom>
              <a:solidFill>
                <a:srgbClr val="0066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5616" name="Line 9"/>
              <p:cNvSpPr>
                <a:spLocks noChangeShapeType="1"/>
              </p:cNvSpPr>
              <p:nvPr/>
            </p:nvSpPr>
            <p:spPr bwMode="auto">
              <a:xfrm flipV="1">
                <a:off x="336" y="1384"/>
                <a:ext cx="1248" cy="0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7" name="AutoShape 10"/>
              <p:cNvSpPr>
                <a:spLocks noChangeArrowheads="1"/>
              </p:cNvSpPr>
              <p:nvPr/>
            </p:nvSpPr>
            <p:spPr bwMode="auto">
              <a:xfrm>
                <a:off x="892" y="2473"/>
                <a:ext cx="208" cy="213"/>
              </a:xfrm>
              <a:prstGeom prst="star16">
                <a:avLst>
                  <a:gd name="adj" fmla="val 37500"/>
                </a:avLst>
              </a:prstGeom>
              <a:gradFill rotWithShape="0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cxnSp>
            <p:nvCxnSpPr>
              <p:cNvPr id="25618" name="AutoShape 11"/>
              <p:cNvCxnSpPr>
                <a:cxnSpLocks noChangeShapeType="1"/>
              </p:cNvCxnSpPr>
              <p:nvPr/>
            </p:nvCxnSpPr>
            <p:spPr bwMode="auto">
              <a:xfrm rot="16200000" flipH="1">
                <a:off x="997" y="2585"/>
                <a:ext cx="1" cy="1"/>
              </a:xfrm>
              <a:prstGeom prst="bentConnector3">
                <a:avLst>
                  <a:gd name="adj1" fmla="val 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19" name="AutoShape 12"/>
              <p:cNvCxnSpPr>
                <a:cxnSpLocks noChangeShapeType="1"/>
              </p:cNvCxnSpPr>
              <p:nvPr/>
            </p:nvCxnSpPr>
            <p:spPr bwMode="auto">
              <a:xfrm>
                <a:off x="997" y="2585"/>
                <a:ext cx="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20" name="AutoShape 13"/>
              <p:cNvCxnSpPr>
                <a:cxnSpLocks noChangeShapeType="1"/>
              </p:cNvCxnSpPr>
              <p:nvPr/>
            </p:nvCxnSpPr>
            <p:spPr bwMode="auto">
              <a:xfrm rot="16200000" flipH="1">
                <a:off x="997" y="2585"/>
                <a:ext cx="1" cy="1"/>
              </a:xfrm>
              <a:prstGeom prst="bentConnector3">
                <a:avLst>
                  <a:gd name="adj1" fmla="val 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621" name="Line 14"/>
              <p:cNvSpPr>
                <a:spLocks noChangeShapeType="1"/>
              </p:cNvSpPr>
              <p:nvPr/>
            </p:nvSpPr>
            <p:spPr bwMode="auto">
              <a:xfrm flipV="1">
                <a:off x="960" y="1940"/>
                <a:ext cx="0" cy="7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2" name="Line 15"/>
              <p:cNvSpPr>
                <a:spLocks noChangeShapeType="1"/>
              </p:cNvSpPr>
              <p:nvPr/>
            </p:nvSpPr>
            <p:spPr bwMode="auto">
              <a:xfrm flipH="1" flipV="1">
                <a:off x="902" y="1886"/>
                <a:ext cx="58" cy="5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3" name="Line 16"/>
              <p:cNvSpPr>
                <a:spLocks noChangeShapeType="1"/>
              </p:cNvSpPr>
              <p:nvPr/>
            </p:nvSpPr>
            <p:spPr bwMode="auto">
              <a:xfrm flipV="1">
                <a:off x="902" y="1781"/>
                <a:ext cx="115" cy="10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4" name="Line 17"/>
              <p:cNvSpPr>
                <a:spLocks noChangeShapeType="1"/>
              </p:cNvSpPr>
              <p:nvPr/>
            </p:nvSpPr>
            <p:spPr bwMode="auto">
              <a:xfrm flipH="1" flipV="1">
                <a:off x="902" y="1701"/>
                <a:ext cx="115" cy="8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5" name="Line 18"/>
              <p:cNvSpPr>
                <a:spLocks noChangeShapeType="1"/>
              </p:cNvSpPr>
              <p:nvPr/>
            </p:nvSpPr>
            <p:spPr bwMode="auto">
              <a:xfrm flipV="1">
                <a:off x="902" y="1596"/>
                <a:ext cx="115" cy="10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6" name="Line 19"/>
              <p:cNvSpPr>
                <a:spLocks noChangeShapeType="1"/>
              </p:cNvSpPr>
              <p:nvPr/>
            </p:nvSpPr>
            <p:spPr bwMode="auto">
              <a:xfrm flipH="1" flipV="1">
                <a:off x="902" y="1489"/>
                <a:ext cx="115" cy="10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7" name="Line 20"/>
              <p:cNvSpPr>
                <a:spLocks noChangeShapeType="1"/>
              </p:cNvSpPr>
              <p:nvPr/>
            </p:nvSpPr>
            <p:spPr bwMode="auto">
              <a:xfrm flipV="1">
                <a:off x="902" y="1411"/>
                <a:ext cx="87" cy="7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8" name="Line 21"/>
              <p:cNvSpPr>
                <a:spLocks noChangeShapeType="1"/>
              </p:cNvSpPr>
              <p:nvPr/>
            </p:nvSpPr>
            <p:spPr bwMode="auto">
              <a:xfrm flipV="1">
                <a:off x="989" y="1384"/>
                <a:ext cx="0" cy="2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9" name="Rectangle 22"/>
              <p:cNvSpPr>
                <a:spLocks noChangeArrowheads="1"/>
              </p:cNvSpPr>
              <p:nvPr/>
            </p:nvSpPr>
            <p:spPr bwMode="auto">
              <a:xfrm>
                <a:off x="336" y="1108"/>
                <a:ext cx="1251" cy="276"/>
              </a:xfrm>
              <a:prstGeom prst="rect">
                <a:avLst/>
              </a:prstGeom>
              <a:gradFill rotWithShape="0">
                <a:gsLst>
                  <a:gs pos="0">
                    <a:srgbClr val="F9F3F0"/>
                  </a:gs>
                  <a:gs pos="100000">
                    <a:srgbClr val="99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25609" name="Rectangle 23"/>
            <p:cNvSpPr>
              <a:spLocks noChangeArrowheads="1"/>
            </p:cNvSpPr>
            <p:nvPr/>
          </p:nvSpPr>
          <p:spPr bwMode="auto">
            <a:xfrm>
              <a:off x="2112" y="2784"/>
              <a:ext cx="2638" cy="80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2075" tIns="46038" rIns="92075" bIns="46038">
              <a:spAutoFit/>
            </a:bodyPr>
            <a:lstStyle>
              <a:lvl1pPr marL="519113" indent="-519113" defTabSz="6111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1118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1118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111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111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111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111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111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111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10000"/>
                </a:spcBef>
                <a:buFontTx/>
                <a:buNone/>
              </a:pPr>
              <a:r>
                <a:rPr lang="en-GB" altLang="en-US" sz="1800">
                  <a:latin typeface="Helvetica" panose="020B0604020202020204" pitchFamily="34" charset="0"/>
                  <a:ea typeface="MS PGothic" panose="020B0600070205080204" pitchFamily="34" charset="-128"/>
                </a:rPr>
                <a:t>Heat sink</a:t>
              </a:r>
              <a:r>
                <a:rPr lang="en-GB" altLang="en-US" sz="1800" b="0">
                  <a:latin typeface="Helvetica" panose="020B0604020202020204" pitchFamily="34" charset="0"/>
                  <a:ea typeface="MS PGothic" panose="020B0600070205080204" pitchFamily="34" charset="-128"/>
                </a:rPr>
                <a:t>: ~8-10 mK</a:t>
              </a:r>
            </a:p>
            <a:p>
              <a:pPr>
                <a:spcBef>
                  <a:spcPct val="10000"/>
                </a:spcBef>
                <a:buFontTx/>
                <a:buNone/>
              </a:pPr>
              <a:r>
                <a:rPr lang="en-GB" altLang="en-US" sz="1800">
                  <a:latin typeface="Helvetica" panose="020B0604020202020204" pitchFamily="34" charset="0"/>
                  <a:ea typeface="MS PGothic" panose="020B0600070205080204" pitchFamily="34" charset="-128"/>
                </a:rPr>
                <a:t>Thermal coupling</a:t>
              </a:r>
              <a:r>
                <a:rPr lang="en-GB" altLang="en-US" sz="1800" b="0">
                  <a:latin typeface="Helvetica" panose="020B0604020202020204" pitchFamily="34" charset="0"/>
                  <a:ea typeface="MS PGothic" panose="020B0600070205080204" pitchFamily="34" charset="-128"/>
                </a:rPr>
                <a:t>: Teflon</a:t>
              </a:r>
              <a:endParaRPr lang="en-US" altLang="en-US" sz="1800" b="0">
                <a:latin typeface="Helvetica" panose="020B0604020202020204" pitchFamily="34" charset="0"/>
                <a:ea typeface="MS PGothic" panose="020B0600070205080204" pitchFamily="34" charset="-128"/>
                <a:sym typeface="Symbol" panose="05050102010706020507" pitchFamily="18" charset="2"/>
              </a:endParaRPr>
            </a:p>
            <a:p>
              <a:pPr>
                <a:spcBef>
                  <a:spcPct val="10000"/>
                </a:spcBef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MS PGothic" panose="020B0600070205080204" pitchFamily="34" charset="-128"/>
                </a:rPr>
                <a:t>Thermometer</a:t>
              </a:r>
              <a:r>
                <a:rPr lang="en-US" altLang="en-US" sz="1800" b="0">
                  <a:latin typeface="Helvetica" panose="020B0604020202020204" pitchFamily="34" charset="0"/>
                  <a:ea typeface="MS PGothic" panose="020B0600070205080204" pitchFamily="34" charset="-128"/>
                </a:rPr>
                <a:t>: NTD Ge thermistor</a:t>
              </a:r>
            </a:p>
            <a:p>
              <a:pPr>
                <a:spcBef>
                  <a:spcPct val="10000"/>
                </a:spcBef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MS PGothic" panose="020B0600070205080204" pitchFamily="34" charset="-128"/>
                </a:rPr>
                <a:t>Absorber</a:t>
              </a:r>
              <a:r>
                <a:rPr lang="en-US" altLang="en-US" sz="1800" b="0">
                  <a:latin typeface="Helvetica" panose="020B0604020202020204" pitchFamily="34" charset="0"/>
                  <a:ea typeface="MS PGothic" panose="020B0600070205080204" pitchFamily="34" charset="-128"/>
                </a:rPr>
                <a:t>: TeO</a:t>
              </a:r>
              <a:r>
                <a:rPr lang="en-US" altLang="en-US" sz="1800" b="0" baseline="-25000">
                  <a:latin typeface="Helvetica" panose="020B0604020202020204" pitchFamily="34" charset="0"/>
                  <a:ea typeface="MS PGothic" panose="020B0600070205080204" pitchFamily="34" charset="-128"/>
                </a:rPr>
                <a:t>2</a:t>
              </a:r>
              <a:r>
                <a:rPr lang="en-US" altLang="en-US" sz="1800" b="0">
                  <a:latin typeface="Helvetica" panose="020B0604020202020204" pitchFamily="34" charset="0"/>
                  <a:ea typeface="MS PGothic" panose="020B0600070205080204" pitchFamily="34" charset="-128"/>
                </a:rPr>
                <a:t> crystal</a:t>
              </a:r>
              <a:endParaRPr lang="en-GB" altLang="en-US" sz="1800" b="0">
                <a:latin typeface="Helvetica" panose="020B0604020202020204" pitchFamily="34" charset="0"/>
                <a:ea typeface="MS PGothic" panose="020B0600070205080204" pitchFamily="34" charset="-128"/>
                <a:sym typeface="Symbol" panose="05050102010706020507" pitchFamily="18" charset="2"/>
              </a:endParaRPr>
            </a:p>
          </p:txBody>
        </p:sp>
        <p:sp>
          <p:nvSpPr>
            <p:cNvPr id="25610" name="Line 24"/>
            <p:cNvSpPr>
              <a:spLocks noChangeShapeType="1"/>
            </p:cNvSpPr>
            <p:nvPr/>
          </p:nvSpPr>
          <p:spPr bwMode="auto">
            <a:xfrm>
              <a:off x="1152" y="1824"/>
              <a:ext cx="960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Line 25"/>
            <p:cNvSpPr>
              <a:spLocks noChangeShapeType="1"/>
            </p:cNvSpPr>
            <p:nvPr/>
          </p:nvSpPr>
          <p:spPr bwMode="auto">
            <a:xfrm>
              <a:off x="1056" y="1968"/>
              <a:ext cx="1056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Line 26"/>
            <p:cNvSpPr>
              <a:spLocks noChangeShapeType="1"/>
            </p:cNvSpPr>
            <p:nvPr/>
          </p:nvSpPr>
          <p:spPr bwMode="auto">
            <a:xfrm>
              <a:off x="1200" y="2544"/>
              <a:ext cx="912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Line 27"/>
            <p:cNvSpPr>
              <a:spLocks noChangeShapeType="1"/>
            </p:cNvSpPr>
            <p:nvPr/>
          </p:nvSpPr>
          <p:spPr bwMode="auto">
            <a:xfrm>
              <a:off x="1008" y="2160"/>
              <a:ext cx="1104" cy="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4" name="Rectangle 28"/>
          <p:cNvSpPr>
            <a:spLocks noChangeArrowheads="1"/>
          </p:cNvSpPr>
          <p:nvPr/>
        </p:nvSpPr>
        <p:spPr bwMode="auto">
          <a:xfrm>
            <a:off x="2286000" y="1333500"/>
            <a:ext cx="419735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ea typeface="MS PGothic" panose="020B0600070205080204" pitchFamily="34" charset="-128"/>
              </a:rPr>
              <a:t>TeO</a:t>
            </a:r>
            <a:r>
              <a:rPr lang="en-US" altLang="en-US" sz="2000" b="0" baseline="-25000">
                <a:ea typeface="MS PGothic" panose="020B0600070205080204" pitchFamily="34" charset="-128"/>
              </a:rPr>
              <a:t>2</a:t>
            </a:r>
            <a:r>
              <a:rPr lang="en-US" altLang="en-US" sz="2000" b="0">
                <a:ea typeface="MS PGothic" panose="020B0600070205080204" pitchFamily="34" charset="-128"/>
              </a:rPr>
              <a:t> Bolometer: Source = Detector</a:t>
            </a:r>
          </a:p>
        </p:txBody>
      </p:sp>
      <p:pic>
        <p:nvPicPr>
          <p:cNvPr id="25605" name="Picture 29" descr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76700"/>
            <a:ext cx="47244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1500"/>
            <a:ext cx="1506538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A1AEE2-EE93-405D-8BCE-631E1A0F421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FF0000"/>
                </a:solidFill>
              </a:rPr>
              <a:t>Signal from NTD Ge Thermistor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"/>
          <a:stretch>
            <a:fillRect/>
          </a:stretch>
        </p:blipFill>
        <p:spPr>
          <a:xfrm>
            <a:off x="1158875" y="1524000"/>
            <a:ext cx="6826250" cy="4359275"/>
          </a:xfrm>
          <a:noFill/>
        </p:spPr>
      </p:pic>
      <p:sp>
        <p:nvSpPr>
          <p:cNvPr id="266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0B3F47-1419-402D-87FC-8D05CCBFF2F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B1BC5-B4DD-4652-A98A-94C7216CC3E4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799101"/>
          </a:xfrm>
        </p:spPr>
      </p:pic>
    </p:spTree>
    <p:extLst>
      <p:ext uri="{BB962C8B-B14F-4D97-AF65-F5344CB8AC3E}">
        <p14:creationId xmlns:p14="http://schemas.microsoft.com/office/powerpoint/2010/main" val="834691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CC0F4-D573-43DB-A304-FA85ED86D880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26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CC0F4-D573-43DB-A304-FA85ED86D880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" y="109728"/>
            <a:ext cx="8919972" cy="66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00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CC0F4-D573-43DB-A304-FA85ED86D880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56"/>
            <a:ext cx="8961120" cy="604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85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CC0F4-D573-43DB-A304-FA85ED86D880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74280"/>
            <a:ext cx="8970246" cy="65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3600" b="1" smtClean="0">
                <a:solidFill>
                  <a:srgbClr val="FF0000"/>
                </a:solidFill>
              </a:rPr>
              <a:t>Leptons and Flavor</a:t>
            </a:r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6491288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2667000"/>
            <a:ext cx="3414713" cy="3046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70C0"/>
                </a:solidFill>
              </a:rPr>
              <a:t>Neutrino  – Nobel Prize</a:t>
            </a:r>
          </a:p>
          <a:p>
            <a:pPr>
              <a:defRPr/>
            </a:pPr>
            <a:r>
              <a:rPr lang="en-US" sz="1600" dirty="0">
                <a:solidFill>
                  <a:srgbClr val="0070C0"/>
                </a:solidFill>
              </a:rPr>
              <a:t>  -- 1995 </a:t>
            </a:r>
            <a:r>
              <a:rPr lang="en-US" sz="1600" dirty="0" err="1">
                <a:solidFill>
                  <a:srgbClr val="0070C0"/>
                </a:solidFill>
              </a:rPr>
              <a:t>Reines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Symbol" panose="05050102010706020507" pitchFamily="18" charset="2"/>
              </a:rPr>
              <a:t>n</a:t>
            </a:r>
            <a:r>
              <a:rPr lang="en-US" sz="1600" baseline="-25000" dirty="0">
                <a:solidFill>
                  <a:srgbClr val="0070C0"/>
                </a:solidFill>
                <a:latin typeface="+mn-lt"/>
              </a:rPr>
              <a:t>e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(1953); </a:t>
            </a:r>
          </a:p>
          <a:p>
            <a:pPr>
              <a:defRPr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             </a:t>
            </a:r>
            <a:r>
              <a:rPr lang="en-US" sz="1600" dirty="0">
                <a:solidFill>
                  <a:srgbClr val="0070C0"/>
                </a:solidFill>
              </a:rPr>
              <a:t>Perl </a:t>
            </a:r>
            <a:r>
              <a:rPr lang="en-US" sz="1600" dirty="0">
                <a:solidFill>
                  <a:srgbClr val="0070C0"/>
                </a:solidFill>
                <a:latin typeface="Symbol" panose="05050102010706020507" pitchFamily="18" charset="2"/>
              </a:rPr>
              <a:t>t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sz="1600" dirty="0" err="1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sz="1600" baseline="-25000" dirty="0" err="1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sz="1600" dirty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+mn-lt"/>
                <a:sym typeface="Wingdings" panose="05000000000000000000" pitchFamily="2" charset="2"/>
              </a:rPr>
              <a:t>(1977)</a:t>
            </a: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>
              <a:defRPr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  -- 1988 Lederman,</a:t>
            </a:r>
          </a:p>
          <a:p>
            <a:pPr>
              <a:defRPr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    Schwartz, Steinberger </a:t>
            </a:r>
            <a:r>
              <a:rPr lang="en-US" sz="1600" dirty="0">
                <a:solidFill>
                  <a:srgbClr val="0070C0"/>
                </a:solidFill>
                <a:latin typeface="Symbol" panose="05050102010706020507" pitchFamily="18" charset="2"/>
              </a:rPr>
              <a:t>n</a:t>
            </a:r>
            <a:r>
              <a:rPr lang="en-US" sz="1600" baseline="-25000" dirty="0">
                <a:solidFill>
                  <a:srgbClr val="0070C0"/>
                </a:solidFill>
                <a:latin typeface="Symbol" panose="05050102010706020507" pitchFamily="18" charset="2"/>
              </a:rPr>
              <a:t>m</a:t>
            </a:r>
            <a:r>
              <a:rPr lang="en-US" sz="1600" dirty="0">
                <a:solidFill>
                  <a:srgbClr val="0070C0"/>
                </a:solidFill>
                <a:latin typeface="Symbol" panose="05050102010706020507" pitchFamily="18" charset="2"/>
              </a:rPr>
              <a:t> (1962)</a:t>
            </a:r>
          </a:p>
          <a:p>
            <a:pPr>
              <a:defRPr/>
            </a:pPr>
            <a:endParaRPr lang="en-US" sz="1600" dirty="0">
              <a:solidFill>
                <a:srgbClr val="0070C0"/>
              </a:solidFill>
              <a:latin typeface="Symbol" panose="05050102010706020507" pitchFamily="18" charset="2"/>
            </a:endParaRPr>
          </a:p>
          <a:p>
            <a:pPr>
              <a:defRPr/>
            </a:pP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>
              <a:defRPr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   -- 2002 Davis and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Koshiba</a:t>
            </a: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>
              <a:defRPr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	cosmic </a:t>
            </a:r>
            <a:r>
              <a:rPr lang="en-US" sz="1600" dirty="0">
                <a:solidFill>
                  <a:srgbClr val="0070C0"/>
                </a:solidFill>
                <a:latin typeface="Symbol" panose="05050102010706020507" pitchFamily="18" charset="2"/>
              </a:rPr>
              <a:t>n</a:t>
            </a: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>
              <a:defRPr/>
            </a:pP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>
              <a:defRPr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   -- 2015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Kajita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and McDonald</a:t>
            </a:r>
          </a:p>
          <a:p>
            <a:pPr>
              <a:defRPr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                </a:t>
            </a:r>
            <a:r>
              <a:rPr lang="en-US" sz="1600" dirty="0">
                <a:solidFill>
                  <a:srgbClr val="0070C0"/>
                </a:solidFill>
                <a:latin typeface="Symbol" panose="05050102010706020507" pitchFamily="18" charset="2"/>
              </a:rPr>
              <a:t>n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oscillations</a:t>
            </a:r>
            <a:endParaRPr lang="en-US" sz="1600" dirty="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  <p:sp>
        <p:nvSpPr>
          <p:cNvPr id="51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1F411B-D5C2-4CD7-99E6-623859E14F4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CC0F4-D573-43DB-A304-FA85ED86D880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27412" cy="595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83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CC0F4-D573-43DB-A304-FA85ED86D880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741664" cy="645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26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CC0F4-D573-43DB-A304-FA85ED86D880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" y="160020"/>
            <a:ext cx="8805672" cy="64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7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CC0F4-D573-43DB-A304-FA85ED86D880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" y="0"/>
            <a:ext cx="8769096" cy="625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82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CC0F4-D573-43DB-A304-FA85ED86D880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5824"/>
            <a:ext cx="8805672" cy="64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85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CC0F4-D573-43DB-A304-FA85ED86D880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-76200"/>
            <a:ext cx="9006840" cy="6355080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724400" y="3276600"/>
            <a:ext cx="441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Need another factor of 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to fully cover the IH region !</a:t>
            </a:r>
          </a:p>
        </p:txBody>
      </p:sp>
    </p:spTree>
    <p:extLst>
      <p:ext uri="{BB962C8B-B14F-4D97-AF65-F5344CB8AC3E}">
        <p14:creationId xmlns:p14="http://schemas.microsoft.com/office/powerpoint/2010/main" val="2171160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2700"/>
            <a:ext cx="830580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1219200" y="406400"/>
            <a:ext cx="5695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MS PGothic" panose="020B0600070205080204" pitchFamily="34" charset="-128"/>
              </a:rPr>
              <a:t>Scaling CUORE and Beyond</a:t>
            </a:r>
          </a:p>
        </p:txBody>
      </p:sp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81600"/>
            <a:ext cx="2651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8" descr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81600"/>
            <a:ext cx="898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639FA4-9AC2-4373-B4EF-EA6936AD805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2971800" y="457200"/>
            <a:ext cx="2460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Future Path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219200"/>
            <a:ext cx="7705725" cy="41544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en-US" dirty="0">
                <a:solidFill>
                  <a:srgbClr val="002060"/>
                </a:solidFill>
              </a:rPr>
              <a:t>Isotope Enrichment/Detector Mass  -- Ton Scale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err="1">
                <a:solidFill>
                  <a:srgbClr val="002060"/>
                </a:solidFill>
              </a:rPr>
              <a:t>Te</a:t>
            </a:r>
            <a:r>
              <a:rPr lang="en-US" dirty="0">
                <a:solidFill>
                  <a:srgbClr val="002060"/>
                </a:solidFill>
              </a:rPr>
              <a:t> – less expensive, Q = 2528 </a:t>
            </a:r>
            <a:r>
              <a:rPr lang="en-US" dirty="0" err="1">
                <a:solidFill>
                  <a:srgbClr val="002060"/>
                </a:solidFill>
              </a:rPr>
              <a:t>keV</a:t>
            </a:r>
            <a:r>
              <a:rPr lang="en-US" dirty="0">
                <a:solidFill>
                  <a:srgbClr val="002060"/>
                </a:solidFill>
              </a:rPr>
              <a:t> &lt; 2615 </a:t>
            </a:r>
            <a:r>
              <a:rPr lang="en-US" dirty="0" err="1">
                <a:solidFill>
                  <a:srgbClr val="002060"/>
                </a:solidFill>
              </a:rPr>
              <a:t>keV</a:t>
            </a:r>
            <a:endParaRPr lang="en-US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	Se, Mo and Cd – expensive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				Q &gt; 2615 </a:t>
            </a:r>
            <a:r>
              <a:rPr lang="en-US" dirty="0" err="1">
                <a:solidFill>
                  <a:srgbClr val="002060"/>
                </a:solidFill>
              </a:rPr>
              <a:t>keV</a:t>
            </a:r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buFontTx/>
              <a:buAutoNum type="arabicParenR"/>
              <a:defRPr/>
            </a:pPr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en-US" dirty="0">
                <a:solidFill>
                  <a:srgbClr val="002060"/>
                </a:solidFill>
              </a:rPr>
              <a:t>Background Reduction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	degraded alpha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	gamma – 2615 </a:t>
            </a:r>
            <a:r>
              <a:rPr lang="en-US" dirty="0" err="1">
                <a:solidFill>
                  <a:srgbClr val="002060"/>
                </a:solidFill>
              </a:rPr>
              <a:t>keV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	Particle/Surface Identification from 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		pulse shaping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		scintillation/Cerenkov/phonons</a:t>
            </a:r>
          </a:p>
        </p:txBody>
      </p:sp>
      <p:sp>
        <p:nvSpPr>
          <p:cNvPr id="389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BA2D69-E54A-49C8-91B7-60E00DCAF6C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8063"/>
            <a:ext cx="7010400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1600200" y="152400"/>
            <a:ext cx="5519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Status of 0</a:t>
            </a:r>
            <a:r>
              <a:rPr lang="en-US" altLang="en-US">
                <a:solidFill>
                  <a:srgbClr val="FF0000"/>
                </a:solidFill>
                <a:latin typeface="Symbol" panose="05050102010706020507" pitchFamily="18" charset="2"/>
              </a:rPr>
              <a:t>nbb</a:t>
            </a:r>
            <a:r>
              <a:rPr lang="en-US" altLang="en-US">
                <a:solidFill>
                  <a:srgbClr val="FF0000"/>
                </a:solidFill>
              </a:rPr>
              <a:t> Experiments</a:t>
            </a:r>
          </a:p>
        </p:txBody>
      </p:sp>
      <p:sp>
        <p:nvSpPr>
          <p:cNvPr id="409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275920-53F0-42F3-A080-7B63735CDCB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372202" y="616089"/>
            <a:ext cx="846699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CUORE-- </a:t>
            </a:r>
            <a:r>
              <a:rPr lang="en-US" altLang="en-US" sz="2400" baseline="30000" dirty="0">
                <a:solidFill>
                  <a:srgbClr val="0070C0"/>
                </a:solidFill>
              </a:rPr>
              <a:t>130</a:t>
            </a:r>
            <a:r>
              <a:rPr lang="en-US" altLang="en-US" sz="2400" dirty="0">
                <a:solidFill>
                  <a:srgbClr val="0070C0"/>
                </a:solidFill>
              </a:rPr>
              <a:t>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	-- Excellent Energy Resolution (FWHM 0.2%)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	-- Cost Effective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	-- Particle ID </a:t>
            </a:r>
            <a:r>
              <a:rPr lang="en-US" altLang="en-US" sz="2400" dirty="0" smtClean="0">
                <a:solidFill>
                  <a:srgbClr val="0070C0"/>
                </a:solidFill>
              </a:rPr>
              <a:t>Technique for Background Reduction</a:t>
            </a:r>
            <a:endParaRPr lang="en-US" altLang="en-US" sz="24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GERDA/MAJORANA -- </a:t>
            </a:r>
            <a:r>
              <a:rPr lang="en-US" altLang="en-US" sz="2400" baseline="30000" dirty="0">
                <a:solidFill>
                  <a:srgbClr val="0070C0"/>
                </a:solidFill>
              </a:rPr>
              <a:t>76</a:t>
            </a:r>
            <a:r>
              <a:rPr lang="en-US" altLang="en-US" sz="2400" dirty="0">
                <a:solidFill>
                  <a:srgbClr val="0070C0"/>
                </a:solidFill>
              </a:rPr>
              <a:t>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	-- Ultra-Low Background Possible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	-- Detector Segmentation and Pulse Shape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		Analysis Possible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	-- Very Costly 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EXO/</a:t>
            </a:r>
            <a:r>
              <a:rPr lang="en-US" altLang="en-US" sz="2400" dirty="0" err="1">
                <a:solidFill>
                  <a:srgbClr val="0070C0"/>
                </a:solidFill>
              </a:rPr>
              <a:t>HPXe</a:t>
            </a:r>
            <a:r>
              <a:rPr lang="en-US" altLang="en-US" sz="2400" dirty="0">
                <a:solidFill>
                  <a:srgbClr val="0070C0"/>
                </a:solidFill>
              </a:rPr>
              <a:t> -- </a:t>
            </a:r>
            <a:r>
              <a:rPr lang="en-US" altLang="en-US" sz="2400" baseline="30000" dirty="0">
                <a:solidFill>
                  <a:srgbClr val="0070C0"/>
                </a:solidFill>
              </a:rPr>
              <a:t>136</a:t>
            </a:r>
            <a:r>
              <a:rPr lang="en-US" altLang="en-US" sz="2400" dirty="0">
                <a:solidFill>
                  <a:srgbClr val="0070C0"/>
                </a:solidFill>
              </a:rPr>
              <a:t>Xe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	-- Easy to Scale Up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	-- Ba</a:t>
            </a:r>
            <a:r>
              <a:rPr lang="en-US" altLang="en-US" sz="2400" baseline="30000" dirty="0">
                <a:solidFill>
                  <a:srgbClr val="0070C0"/>
                </a:solidFill>
              </a:rPr>
              <a:t>+</a:t>
            </a:r>
            <a:r>
              <a:rPr lang="en-US" altLang="en-US" sz="2400" dirty="0">
                <a:solidFill>
                  <a:srgbClr val="0070C0"/>
                </a:solidFill>
              </a:rPr>
              <a:t> Tagging Challenging / FWHM ~1%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	-- Tracking Could Be Powerful </a:t>
            </a:r>
          </a:p>
        </p:txBody>
      </p:sp>
      <p:sp>
        <p:nvSpPr>
          <p:cNvPr id="41987" name="TextBox 1"/>
          <p:cNvSpPr>
            <a:spLocks noGrp="1" noChangeArrowheads="1"/>
          </p:cNvSpPr>
          <p:nvPr>
            <p:ph type="title"/>
          </p:nvPr>
        </p:nvSpPr>
        <p:spPr>
          <a:xfrm>
            <a:off x="1497013" y="0"/>
            <a:ext cx="6149975" cy="584200"/>
          </a:xfrm>
          <a:noFill/>
        </p:spPr>
        <p:txBody>
          <a:bodyPr wrap="none">
            <a:spAutoFit/>
          </a:bodyPr>
          <a:lstStyle/>
          <a:p>
            <a:r>
              <a:rPr lang="en-US" altLang="en-US" sz="3200" b="1" smtClean="0">
                <a:solidFill>
                  <a:srgbClr val="FF0000"/>
                </a:solidFill>
              </a:rPr>
              <a:t>Multiple Approaches Preferred</a:t>
            </a: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762000" y="6324600"/>
            <a:ext cx="8151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Measure different isotopes to establish 0vbb process !</a:t>
            </a:r>
          </a:p>
        </p:txBody>
      </p:sp>
      <p:sp>
        <p:nvSpPr>
          <p:cNvPr id="4198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069758-3F7D-4BFE-9C43-1FCDBD5760D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Nobel Prize in Physics 2015</a:t>
            </a:r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20574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20574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1444625" y="4876800"/>
            <a:ext cx="2216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Takaaki Kajita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4953000" y="4845050"/>
            <a:ext cx="307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Arthur B. McDonald</a:t>
            </a: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457200" y="5486400"/>
            <a:ext cx="8443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“For the discovery of neutrino oscillations, which shows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  that neutrinos have mass”</a:t>
            </a:r>
          </a:p>
        </p:txBody>
      </p:sp>
      <p:sp>
        <p:nvSpPr>
          <p:cNvPr id="61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E2FD6F-D5BF-400F-A951-8133E448312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CC0F4-D573-43DB-A304-FA85ED86D880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785177" y="228600"/>
            <a:ext cx="5854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Comments on Isotopes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53" y="990600"/>
            <a:ext cx="5816197" cy="3962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5486400" y="2667000"/>
            <a:ext cx="1066800" cy="762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248400" y="3352800"/>
            <a:ext cx="1391265" cy="990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774" y="936487"/>
            <a:ext cx="30850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Enrichment Challenges</a:t>
            </a:r>
          </a:p>
          <a:p>
            <a:r>
              <a:rPr lang="en-US" sz="2000" dirty="0" err="1">
                <a:solidFill>
                  <a:schemeClr val="accent2"/>
                </a:solidFill>
              </a:rPr>
              <a:t>Te</a:t>
            </a: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baseline="30000" dirty="0">
                <a:solidFill>
                  <a:schemeClr val="accent2"/>
                </a:solidFill>
              </a:rPr>
              <a:t>128</a:t>
            </a:r>
            <a:r>
              <a:rPr lang="en-US" sz="2000" dirty="0">
                <a:solidFill>
                  <a:schemeClr val="accent2"/>
                </a:solidFill>
              </a:rPr>
              <a:t>Te -- 31.7%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baseline="30000" dirty="0">
                <a:solidFill>
                  <a:schemeClr val="accent2"/>
                </a:solidFill>
              </a:rPr>
              <a:t>130</a:t>
            </a:r>
            <a:r>
              <a:rPr lang="en-US" sz="2000" dirty="0">
                <a:solidFill>
                  <a:schemeClr val="accent2"/>
                </a:solidFill>
              </a:rPr>
              <a:t>Te – 34.1%</a:t>
            </a:r>
          </a:p>
          <a:p>
            <a:endParaRPr lang="en-US" sz="2000" dirty="0" smtClean="0">
              <a:solidFill>
                <a:schemeClr val="accent2"/>
              </a:solidFill>
            </a:endParaRPr>
          </a:p>
          <a:p>
            <a:r>
              <a:rPr lang="en-US" sz="2000" dirty="0" err="1" smtClean="0">
                <a:solidFill>
                  <a:schemeClr val="accent2"/>
                </a:solidFill>
              </a:rPr>
              <a:t>Xe</a:t>
            </a:r>
            <a:r>
              <a:rPr lang="en-US" sz="2000" dirty="0" smtClean="0">
                <a:solidFill>
                  <a:schemeClr val="accent2"/>
                </a:solidFill>
              </a:rPr>
              <a:t>	</a:t>
            </a:r>
            <a:r>
              <a:rPr lang="en-US" sz="2000" baseline="30000" dirty="0" smtClean="0">
                <a:solidFill>
                  <a:schemeClr val="accent2"/>
                </a:solidFill>
              </a:rPr>
              <a:t>134</a:t>
            </a:r>
            <a:r>
              <a:rPr lang="en-US" sz="2000" dirty="0" smtClean="0">
                <a:solidFill>
                  <a:schemeClr val="accent2"/>
                </a:solidFill>
              </a:rPr>
              <a:t>Xe – 10.4%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	</a:t>
            </a:r>
            <a:r>
              <a:rPr lang="en-US" sz="2000" baseline="30000" dirty="0" smtClean="0">
                <a:solidFill>
                  <a:schemeClr val="accent2"/>
                </a:solidFill>
              </a:rPr>
              <a:t>136</a:t>
            </a:r>
            <a:r>
              <a:rPr lang="en-US" sz="2000" dirty="0" smtClean="0">
                <a:solidFill>
                  <a:schemeClr val="accent2"/>
                </a:solidFill>
              </a:rPr>
              <a:t>Xe </a:t>
            </a:r>
            <a:r>
              <a:rPr lang="en-US" sz="2000" dirty="0">
                <a:solidFill>
                  <a:schemeClr val="accent2"/>
                </a:solidFill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</a:rPr>
              <a:t>8.9%</a:t>
            </a:r>
            <a:endParaRPr lang="en-US" sz="2000" dirty="0">
              <a:solidFill>
                <a:schemeClr val="accent2"/>
              </a:solidFill>
            </a:endParaRPr>
          </a:p>
          <a:p>
            <a:endParaRPr lang="en-US" sz="2000" dirty="0" smtClean="0">
              <a:solidFill>
                <a:schemeClr val="accent2"/>
              </a:solidFill>
            </a:endParaRPr>
          </a:p>
          <a:p>
            <a:r>
              <a:rPr lang="en-US" sz="2000" dirty="0" smtClean="0">
                <a:solidFill>
                  <a:schemeClr val="accent2"/>
                </a:solidFill>
              </a:rPr>
              <a:t>Mo</a:t>
            </a: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baseline="30000" dirty="0" smtClean="0">
                <a:solidFill>
                  <a:schemeClr val="accent2"/>
                </a:solidFill>
              </a:rPr>
              <a:t>98</a:t>
            </a:r>
            <a:r>
              <a:rPr lang="en-US" sz="2000" dirty="0" smtClean="0">
                <a:solidFill>
                  <a:schemeClr val="accent2"/>
                </a:solidFill>
              </a:rPr>
              <a:t>Mo – 24.3%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baseline="30000" dirty="0" smtClean="0">
                <a:solidFill>
                  <a:schemeClr val="accent2"/>
                </a:solidFill>
              </a:rPr>
              <a:t>100</a:t>
            </a:r>
            <a:r>
              <a:rPr lang="en-US" sz="2000" dirty="0" smtClean="0">
                <a:solidFill>
                  <a:schemeClr val="accent2"/>
                </a:solidFill>
              </a:rPr>
              <a:t>Mo </a:t>
            </a:r>
            <a:r>
              <a:rPr lang="en-US" sz="2000" dirty="0">
                <a:solidFill>
                  <a:schemeClr val="accent2"/>
                </a:solidFill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</a:rPr>
              <a:t>9.7%</a:t>
            </a:r>
          </a:p>
          <a:p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 smtClean="0">
                <a:solidFill>
                  <a:schemeClr val="accent2"/>
                </a:solidFill>
              </a:rPr>
              <a:t>Se</a:t>
            </a: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baseline="30000" dirty="0" smtClean="0">
                <a:solidFill>
                  <a:schemeClr val="accent2"/>
                </a:solidFill>
              </a:rPr>
              <a:t>80</a:t>
            </a:r>
            <a:r>
              <a:rPr lang="en-US" sz="2000" dirty="0">
                <a:solidFill>
                  <a:schemeClr val="accent2"/>
                </a:solidFill>
              </a:rPr>
              <a:t>S</a:t>
            </a:r>
            <a:r>
              <a:rPr lang="en-US" sz="2000" dirty="0" smtClean="0">
                <a:solidFill>
                  <a:schemeClr val="accent2"/>
                </a:solidFill>
              </a:rPr>
              <a:t>e </a:t>
            </a:r>
            <a:r>
              <a:rPr lang="en-US" sz="2000" dirty="0">
                <a:solidFill>
                  <a:schemeClr val="accent2"/>
                </a:solidFill>
              </a:rPr>
              <a:t>-- </a:t>
            </a:r>
            <a:r>
              <a:rPr lang="en-US" sz="2000" dirty="0" smtClean="0">
                <a:solidFill>
                  <a:schemeClr val="accent2"/>
                </a:solidFill>
              </a:rPr>
              <a:t>49.8%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baseline="30000" dirty="0" smtClean="0">
                <a:solidFill>
                  <a:schemeClr val="accent2"/>
                </a:solidFill>
              </a:rPr>
              <a:t>82</a:t>
            </a:r>
            <a:r>
              <a:rPr lang="en-US" sz="2000" dirty="0" smtClean="0">
                <a:solidFill>
                  <a:schemeClr val="accent2"/>
                </a:solidFill>
              </a:rPr>
              <a:t>Se </a:t>
            </a:r>
            <a:r>
              <a:rPr lang="en-US" sz="2000" dirty="0">
                <a:solidFill>
                  <a:schemeClr val="accent2"/>
                </a:solidFill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</a:rPr>
              <a:t>8.8%</a:t>
            </a:r>
            <a:endParaRPr lang="en-US" sz="2000" dirty="0">
              <a:solidFill>
                <a:schemeClr val="accent2"/>
              </a:solidFill>
            </a:endParaRPr>
          </a:p>
          <a:p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 smtClean="0">
                <a:solidFill>
                  <a:schemeClr val="accent2"/>
                </a:solidFill>
              </a:rPr>
              <a:t>Ge</a:t>
            </a: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baseline="30000" dirty="0" smtClean="0">
                <a:solidFill>
                  <a:schemeClr val="accent2"/>
                </a:solidFill>
              </a:rPr>
              <a:t>74</a:t>
            </a:r>
            <a:r>
              <a:rPr lang="en-US" sz="2000" dirty="0">
                <a:solidFill>
                  <a:schemeClr val="accent2"/>
                </a:solidFill>
              </a:rPr>
              <a:t>G</a:t>
            </a:r>
            <a:r>
              <a:rPr lang="en-US" sz="2000" dirty="0" smtClean="0">
                <a:solidFill>
                  <a:schemeClr val="accent2"/>
                </a:solidFill>
              </a:rPr>
              <a:t>e </a:t>
            </a:r>
            <a:r>
              <a:rPr lang="en-US" sz="2000" dirty="0">
                <a:solidFill>
                  <a:schemeClr val="accent2"/>
                </a:solidFill>
              </a:rPr>
              <a:t>-- </a:t>
            </a:r>
            <a:r>
              <a:rPr lang="en-US" sz="2000" dirty="0" smtClean="0">
                <a:solidFill>
                  <a:schemeClr val="accent2"/>
                </a:solidFill>
              </a:rPr>
              <a:t>36.5%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baseline="30000" dirty="0" smtClean="0">
                <a:solidFill>
                  <a:schemeClr val="accent2"/>
                </a:solidFill>
              </a:rPr>
              <a:t>76</a:t>
            </a:r>
            <a:r>
              <a:rPr lang="en-US" sz="2000" dirty="0" smtClean="0">
                <a:solidFill>
                  <a:schemeClr val="accent2"/>
                </a:solidFill>
              </a:rPr>
              <a:t>Ge </a:t>
            </a:r>
            <a:r>
              <a:rPr lang="en-US" sz="2000" dirty="0">
                <a:solidFill>
                  <a:schemeClr val="accent2"/>
                </a:solidFill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</a:rPr>
              <a:t>7.8%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699581"/>
            <a:ext cx="7290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Xe</a:t>
            </a:r>
            <a:r>
              <a:rPr lang="en-US" dirty="0" smtClean="0">
                <a:solidFill>
                  <a:srgbClr val="FF0000"/>
                </a:solidFill>
              </a:rPr>
              <a:t> and Mo relatively less expensive to enrich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Bolometer technology can work with </a:t>
            </a:r>
            <a:r>
              <a:rPr lang="en-US" dirty="0" err="1" smtClean="0">
                <a:solidFill>
                  <a:srgbClr val="FF0000"/>
                </a:solidFill>
              </a:rPr>
              <a:t>Te</a:t>
            </a:r>
            <a:r>
              <a:rPr lang="en-US" dirty="0" smtClean="0">
                <a:solidFill>
                  <a:srgbClr val="FF0000"/>
                </a:solidFill>
              </a:rPr>
              <a:t>/Mo well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31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2514600" y="152400"/>
            <a:ext cx="434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Future Perspective</a:t>
            </a:r>
          </a:p>
        </p:txBody>
      </p:sp>
      <p:sp>
        <p:nvSpPr>
          <p:cNvPr id="4301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A6FB8F-E018-4146-A34F-46083CBEE49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85800" y="1371600"/>
            <a:ext cx="77660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 altLang="en-US" sz="2000" dirty="0">
                <a:solidFill>
                  <a:schemeClr val="accent2"/>
                </a:solidFill>
              </a:rPr>
              <a:t>Neutrinos and the New Paradigm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		-- neutrino masses, Dirac/Majorana and CP violation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			 </a:t>
            </a:r>
            <a:r>
              <a:rPr lang="en-US" altLang="en-US" sz="2000" dirty="0" smtClean="0">
                <a:solidFill>
                  <a:schemeClr val="accent2"/>
                </a:solidFill>
              </a:rPr>
              <a:t>FAR beyond </a:t>
            </a:r>
            <a:r>
              <a:rPr lang="en-US" altLang="en-US" sz="2000" dirty="0">
                <a:solidFill>
                  <a:schemeClr val="accent2"/>
                </a:solidFill>
              </a:rPr>
              <a:t>the Standard Model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2) Neutrinos and the Unexpected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		-- Many discoveries in recent years, what surprises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			extraordinary properties ahead?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3) Neutrinos and Cosmos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		-- # of neutrinos, neutrino masses – large structures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			CP violation – matter/anti-matter asymmetry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</p:txBody>
      </p:sp>
      <p:sp>
        <p:nvSpPr>
          <p:cNvPr id="43013" name="TextBox 1"/>
          <p:cNvSpPr txBox="1">
            <a:spLocks noChangeArrowheads="1"/>
          </p:cNvSpPr>
          <p:nvPr/>
        </p:nvSpPr>
        <p:spPr bwMode="auto">
          <a:xfrm>
            <a:off x="762000" y="838200"/>
            <a:ext cx="6297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Neutrinos can lead to new frontiers </a:t>
            </a:r>
          </a:p>
        </p:txBody>
      </p:sp>
      <p:sp>
        <p:nvSpPr>
          <p:cNvPr id="43014" name="TextBox 2"/>
          <p:cNvSpPr txBox="1">
            <a:spLocks noChangeArrowheads="1"/>
          </p:cNvSpPr>
          <p:nvPr/>
        </p:nvSpPr>
        <p:spPr bwMode="auto">
          <a:xfrm>
            <a:off x="720813" y="5124271"/>
            <a:ext cx="7508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Recent technology development </a:t>
            </a:r>
            <a:r>
              <a:rPr lang="en-US" alt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 verge of next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              generation of 0vbb experiment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A unique opportunity for Chinese Nuclear Physics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CC0F4-D573-43DB-A304-FA85ED86D880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1788"/>
            <a:ext cx="8697817" cy="53211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76200"/>
            <a:ext cx="8759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Best Underground Laboratory in the World 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97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CC0F4-D573-43DB-A304-FA85ED86D880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152400"/>
            <a:ext cx="6160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CUPID-China Collaboration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85800"/>
            <a:ext cx="8153400" cy="617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CUPID – CUORE Upgrade with Particle </a:t>
            </a:r>
            <a:r>
              <a:rPr lang="en-US" dirty="0" err="1" smtClean="0"/>
              <a:t>IDentification</a:t>
            </a:r>
            <a:endParaRPr lang="en-US" dirty="0" smtClean="0"/>
          </a:p>
          <a:p>
            <a:r>
              <a:rPr lang="en-US" dirty="0" smtClean="0"/>
              <a:t> ---- Develop Low Temperature Bolometer Technology</a:t>
            </a:r>
          </a:p>
          <a:p>
            <a:r>
              <a:rPr lang="en-US" dirty="0"/>
              <a:t> </a:t>
            </a:r>
            <a:r>
              <a:rPr lang="en-US" dirty="0" smtClean="0"/>
              <a:t>  for next generation of 0vbb experiment with</a:t>
            </a:r>
          </a:p>
          <a:p>
            <a:r>
              <a:rPr lang="en-US" dirty="0"/>
              <a:t> </a:t>
            </a:r>
            <a:r>
              <a:rPr lang="en-US" dirty="0" smtClean="0"/>
              <a:t>  &gt; 1 ton effective 0vbb isotope</a:t>
            </a:r>
          </a:p>
          <a:p>
            <a:r>
              <a:rPr lang="en-US" dirty="0" smtClean="0"/>
              <a:t>International Collaboration:</a:t>
            </a:r>
            <a:endParaRPr lang="en-US" dirty="0"/>
          </a:p>
          <a:p>
            <a:r>
              <a:rPr lang="en-US" dirty="0" smtClean="0"/>
              <a:t>CUPID – Italy</a:t>
            </a:r>
          </a:p>
          <a:p>
            <a:r>
              <a:rPr lang="en-US" dirty="0" smtClean="0"/>
              <a:t>CUPID – US</a:t>
            </a:r>
          </a:p>
          <a:p>
            <a:r>
              <a:rPr lang="en-US" dirty="0" smtClean="0"/>
              <a:t>CUPID – France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CUPID – China</a:t>
            </a:r>
          </a:p>
          <a:p>
            <a:pPr algn="ctr"/>
            <a:r>
              <a:rPr lang="zh-CN" altLang="en-US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复旦，上海应用物理研究所，上海硅酸盐研究所，</a:t>
            </a:r>
            <a:endParaRPr lang="en-US" altLang="zh-CN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上海交大，中国科大，宁波大学，清华，北京师大</a:t>
            </a:r>
            <a:endParaRPr lang="en-US" altLang="zh-CN" dirty="0" smtClean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@</a:t>
            </a:r>
            <a:r>
              <a:rPr lang="zh-CN" altLang="en-US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中国锦屏地下实验室（</a:t>
            </a:r>
            <a:r>
              <a:rPr lang="en-US" altLang="zh-CN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CJPL</a:t>
            </a:r>
            <a:r>
              <a:rPr lang="zh-CN" altLang="en-US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dirty="0" smtClean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3-5 </a:t>
            </a:r>
            <a:r>
              <a:rPr lang="zh-CN" altLang="en-US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 </a:t>
            </a:r>
            <a:r>
              <a:rPr lang="en-US" altLang="zh-CN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– </a:t>
            </a:r>
            <a:r>
              <a:rPr lang="zh-CN" altLang="en-US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掌握和研发最先进低温晶体量热器技术，达到</a:t>
            </a:r>
            <a:endParaRPr lang="en-US" altLang="zh-CN" dirty="0" smtClean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新一代吨级探测器的本底要求 </a:t>
            </a:r>
            <a:r>
              <a:rPr lang="en-US" altLang="zh-CN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1c/</a:t>
            </a:r>
            <a:r>
              <a:rPr lang="en-US" altLang="zh-CN" dirty="0" err="1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keV</a:t>
            </a:r>
            <a:r>
              <a:rPr lang="en-US" altLang="zh-CN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/ton/year</a:t>
            </a:r>
          </a:p>
          <a:p>
            <a:r>
              <a:rPr lang="en-US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5-10</a:t>
            </a:r>
            <a:r>
              <a:rPr lang="zh-CN" altLang="en-US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 </a:t>
            </a:r>
            <a:r>
              <a:rPr lang="en-US" altLang="zh-CN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– </a:t>
            </a:r>
            <a:r>
              <a:rPr lang="zh-CN" altLang="en-US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建造和运行新一代</a:t>
            </a:r>
            <a:r>
              <a:rPr lang="en-US" altLang="zh-CN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0vbb</a:t>
            </a:r>
            <a:r>
              <a:rPr lang="zh-CN" altLang="en-US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探测</a:t>
            </a:r>
            <a:r>
              <a:rPr lang="zh-CN" altLang="en-US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器 </a:t>
            </a:r>
            <a:r>
              <a:rPr lang="en-US" altLang="zh-CN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(TeO</a:t>
            </a:r>
            <a:r>
              <a:rPr lang="en-US" altLang="zh-CN" baseline="-25000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Li</a:t>
            </a:r>
            <a:r>
              <a:rPr lang="en-US" altLang="zh-CN" baseline="-25000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MoO</a:t>
            </a:r>
            <a:r>
              <a:rPr lang="en-US" altLang="zh-CN" baseline="-25000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en-US" altLang="zh-CN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en-US" altLang="zh-CN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Support and/or Join CUPID-China Project !!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426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2819400" y="2286000"/>
            <a:ext cx="3390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/>
              <a:t>The END</a:t>
            </a:r>
          </a:p>
        </p:txBody>
      </p:sp>
      <p:sp>
        <p:nvSpPr>
          <p:cNvPr id="450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CC2693-2226-458F-9A39-2515FF6BAE9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crio.mib.infn.it/wigmi/media/pictures/logos/CUORE-logo-institutions-new-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895350"/>
            <a:ext cx="75565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AutoShape 5"/>
          <p:cNvSpPr>
            <a:spLocks noChangeArrowheads="1"/>
          </p:cNvSpPr>
          <p:nvPr/>
        </p:nvSpPr>
        <p:spPr bwMode="auto">
          <a:xfrm>
            <a:off x="0" y="0"/>
            <a:ext cx="9144000" cy="895350"/>
          </a:xfrm>
          <a:prstGeom prst="roundRect">
            <a:avLst>
              <a:gd name="adj" fmla="val 236"/>
            </a:avLst>
          </a:prstGeom>
          <a:gradFill rotWithShape="0">
            <a:gsLst>
              <a:gs pos="0">
                <a:srgbClr val="FFFF00"/>
              </a:gs>
              <a:gs pos="100000">
                <a:srgbClr val="FFFF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40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93913" y="228600"/>
            <a:ext cx="49339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CUORE Collaboration</a:t>
            </a:r>
          </a:p>
        </p:txBody>
      </p:sp>
      <p:pic>
        <p:nvPicPr>
          <p:cNvPr id="4403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363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CB4875-415D-4D1C-9D05-671B19C363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71487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73513"/>
            <a:ext cx="40386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6067425" y="4575175"/>
            <a:ext cx="2847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ea typeface="宋体" panose="02010600030101010101" pitchFamily="2" charset="-122"/>
              </a:rPr>
              <a:t>CaMoO</a:t>
            </a:r>
            <a:r>
              <a:rPr lang="en-US" altLang="zh-CN" sz="2000" baseline="-25000">
                <a:ea typeface="宋体" panose="02010600030101010101" pitchFamily="2" charset="-122"/>
              </a:rPr>
              <a:t>4</a:t>
            </a:r>
            <a:r>
              <a:rPr lang="en-US" altLang="zh-CN" sz="2000">
                <a:ea typeface="宋体" panose="02010600030101010101" pitchFamily="2" charset="-122"/>
              </a:rPr>
              <a:t>: 51ph.e/MeV</a:t>
            </a:r>
            <a:endParaRPr lang="zh-CN" altLang="en-US" sz="2000" baseline="-25000">
              <a:ea typeface="宋体" panose="02010600030101010101" pitchFamily="2" charset="-122"/>
            </a:endParaRPr>
          </a:p>
        </p:txBody>
      </p:sp>
      <p:grpSp>
        <p:nvGrpSpPr>
          <p:cNvPr id="46085" name="组合 26"/>
          <p:cNvGrpSpPr>
            <a:grpSpLocks/>
          </p:cNvGrpSpPr>
          <p:nvPr/>
        </p:nvGrpSpPr>
        <p:grpSpPr bwMode="auto">
          <a:xfrm>
            <a:off x="5070475" y="830263"/>
            <a:ext cx="4073525" cy="3744912"/>
            <a:chOff x="405247" y="1697626"/>
            <a:chExt cx="4073957" cy="3744416"/>
          </a:xfrm>
        </p:grpSpPr>
        <p:pic>
          <p:nvPicPr>
            <p:cNvPr id="4609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47" y="1697626"/>
              <a:ext cx="4073957" cy="3744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1" name="TextBox 7"/>
            <p:cNvSpPr txBox="1">
              <a:spLocks noChangeArrowheads="1"/>
            </p:cNvSpPr>
            <p:nvPr/>
          </p:nvSpPr>
          <p:spPr bwMode="auto">
            <a:xfrm>
              <a:off x="1259632" y="2058126"/>
              <a:ext cx="8640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ea typeface="宋体" panose="02010600030101010101" pitchFamily="2" charset="-122"/>
                </a:rPr>
                <a:t>spe</a:t>
              </a:r>
              <a:endParaRPr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46092" name="TextBox 8"/>
            <p:cNvSpPr txBox="1">
              <a:spLocks noChangeArrowheads="1"/>
            </p:cNvSpPr>
            <p:nvPr/>
          </p:nvSpPr>
          <p:spPr bwMode="auto">
            <a:xfrm>
              <a:off x="1403648" y="2708920"/>
              <a:ext cx="281112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ea typeface="宋体" panose="02010600030101010101" pitchFamily="2" charset="-122"/>
                </a:rPr>
                <a:t>Photon-electron peak of 59keV Υ-rays from </a:t>
              </a:r>
              <a:r>
                <a:rPr lang="en-US" altLang="zh-CN" sz="2400" baseline="30000">
                  <a:ea typeface="宋体" panose="02010600030101010101" pitchFamily="2" charset="-122"/>
                </a:rPr>
                <a:t>241</a:t>
              </a:r>
              <a:r>
                <a:rPr lang="en-US" altLang="zh-CN" sz="2400">
                  <a:ea typeface="宋体" panose="02010600030101010101" pitchFamily="2" charset="-122"/>
                </a:rPr>
                <a:t>Am</a:t>
              </a:r>
              <a:endParaRPr lang="zh-CN" altLang="en-US" sz="2400">
                <a:ea typeface="宋体" panose="02010600030101010101" pitchFamily="2" charset="-122"/>
              </a:endParaRPr>
            </a:p>
          </p:txBody>
        </p:sp>
      </p:grpSp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1373188" y="76200"/>
            <a:ext cx="3808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USTC Crystal R&amp;D</a:t>
            </a:r>
          </a:p>
        </p:txBody>
      </p:sp>
      <p:sp>
        <p:nvSpPr>
          <p:cNvPr id="46087" name="TextBox 10"/>
          <p:cNvSpPr txBox="1">
            <a:spLocks noChangeArrowheads="1"/>
          </p:cNvSpPr>
          <p:nvPr/>
        </p:nvSpPr>
        <p:spPr bwMode="auto">
          <a:xfrm>
            <a:off x="1066800" y="3657600"/>
            <a:ext cx="2578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Emission Spectrum</a:t>
            </a:r>
          </a:p>
        </p:txBody>
      </p:sp>
      <p:sp>
        <p:nvSpPr>
          <p:cNvPr id="46088" name="TextBox 11"/>
          <p:cNvSpPr txBox="1">
            <a:spLocks noChangeArrowheads="1"/>
          </p:cNvSpPr>
          <p:nvPr/>
        </p:nvSpPr>
        <p:spPr bwMode="auto">
          <a:xfrm>
            <a:off x="5248275" y="5791200"/>
            <a:ext cx="3133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Next Step ZnMoO</a:t>
            </a:r>
            <a:r>
              <a:rPr lang="en-US" altLang="en-US" sz="2400" baseline="-25000">
                <a:solidFill>
                  <a:srgbClr val="0000CC"/>
                </a:solidFill>
              </a:rPr>
              <a:t>4</a:t>
            </a:r>
            <a:r>
              <a:rPr lang="en-US" altLang="en-US" sz="2400">
                <a:solidFill>
                  <a:srgbClr val="0000CC"/>
                </a:solidFill>
              </a:rPr>
              <a:t> ?</a:t>
            </a:r>
          </a:p>
        </p:txBody>
      </p:sp>
      <p:sp>
        <p:nvSpPr>
          <p:cNvPr id="4608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E1C5F0-7962-45FC-A5E9-483D46E87CE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4"/>
          <p:cNvGraphicFramePr>
            <a:graphicFrameLocks noChangeAspect="1"/>
          </p:cNvGraphicFramePr>
          <p:nvPr/>
        </p:nvGraphicFramePr>
        <p:xfrm>
          <a:off x="0" y="123825"/>
          <a:ext cx="9144000" cy="650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5" name="Acrobat Document" r:id="rId3" imgW="7429500" imgH="5286146" progId="AcroExch.Document.7">
                  <p:embed/>
                </p:oleObj>
              </mc:Choice>
              <mc:Fallback>
                <p:oleObj name="Acrobat Document" r:id="rId3" imgW="7429500" imgH="5286146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3825"/>
                        <a:ext cx="9144000" cy="650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9ADB4E-CFE2-4457-B533-BB0187E00DA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050"/>
            <a:ext cx="8763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0" y="26988"/>
            <a:ext cx="89582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Full estimated range of M</a:t>
            </a:r>
            <a:r>
              <a:rPr lang="en-US" altLang="en-US" sz="1800" baseline="30000">
                <a:solidFill>
                  <a:srgbClr val="FF0000"/>
                </a:solidFill>
                <a:latin typeface="Symbol" panose="05050102010706020507" pitchFamily="18" charset="2"/>
              </a:rPr>
              <a:t>0n</a:t>
            </a:r>
            <a:r>
              <a:rPr lang="en-US" alt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 within QRPA framework and comparison with NSM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(higher order currents now included in NSM)</a:t>
            </a:r>
            <a:r>
              <a:rPr lang="en-US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 – P. Vogel</a:t>
            </a:r>
          </a:p>
        </p:txBody>
      </p:sp>
      <p:sp>
        <p:nvSpPr>
          <p:cNvPr id="481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8F2A69-F460-44FF-BEB5-A6CD0F82188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FF0000"/>
                </a:solidFill>
              </a:rPr>
              <a:t>Possible Short Path to the Front</a:t>
            </a:r>
          </a:p>
        </p:txBody>
      </p:sp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838200" y="1219200"/>
            <a:ext cx="69024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Chinese 0vbb Program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  	1) Mature technology -- bolometer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	2) Technology – Crystal growth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	3) Reasonable chance to succeed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Need R&amp;D Effort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	Isotope enrichment /crystal /QA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	cryogenic technology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	read-out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	Shielding and Radon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	Cu – underground production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	Material Selection</a:t>
            </a:r>
          </a:p>
        </p:txBody>
      </p:sp>
      <p:sp>
        <p:nvSpPr>
          <p:cNvPr id="491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FC5C8E-6B26-4C09-BC27-6FB7EBED8B3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4313" y="350838"/>
            <a:ext cx="8839200" cy="1020762"/>
          </a:xfrm>
        </p:spPr>
        <p:txBody>
          <a:bodyPr/>
          <a:lstStyle/>
          <a:p>
            <a:r>
              <a:rPr lang="en-US" altLang="zh-CN" sz="3200" b="1" smtClean="0">
                <a:solidFill>
                  <a:srgbClr val="FF0000"/>
                </a:solidFill>
                <a:ea typeface="宋体" panose="02010600030101010101" pitchFamily="2" charset="-122"/>
              </a:rPr>
              <a:t>2016 </a:t>
            </a:r>
            <a:r>
              <a:rPr lang="en-US" altLang="en-US" sz="3200" b="1" smtClean="0">
                <a:solidFill>
                  <a:srgbClr val="FF0000"/>
                </a:solidFill>
              </a:rPr>
              <a:t>Breakthrough Prize </a:t>
            </a:r>
            <a:br>
              <a:rPr lang="en-US" altLang="en-US" sz="3200" b="1" smtClean="0">
                <a:solidFill>
                  <a:srgbClr val="FF0000"/>
                </a:solidFill>
              </a:rPr>
            </a:br>
            <a:r>
              <a:rPr lang="en-US" altLang="en-US" sz="3200" b="1" smtClean="0">
                <a:solidFill>
                  <a:srgbClr val="FF0000"/>
                </a:solidFill>
              </a:rPr>
              <a:t>in Fundamental Physics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76200" y="1524000"/>
            <a:ext cx="90868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Kam-Biu Luk, Yifang Wang, and the Daya Bay Collaboration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Koichiro Nishikawa and the K2K and T2K Collaboration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Atsuto Suzuki and the KamLAND Collaboration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Arthur B. McDonald and the SNO Collaboration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Takaaki Kajita, Yoichiro Suzuki and the SuperK Collaboration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152400" y="3886200"/>
            <a:ext cx="88122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For the fundamental discovery and exploration of neutrino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oscillations, revealing a new frontier beyond, and possibly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far beyond, the standard model of particle physics. </a:t>
            </a:r>
          </a:p>
        </p:txBody>
      </p:sp>
      <p:sp>
        <p:nvSpPr>
          <p:cNvPr id="717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E89FBA-547D-49F7-BA00-C7BDE8AB68B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466725" y="5715000"/>
            <a:ext cx="8220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70C0"/>
                </a:solidFill>
              </a:rPr>
              <a:t>Neutrino oscillation </a:t>
            </a:r>
            <a:r>
              <a:rPr lang="en-US" altLang="en-US" sz="2000">
                <a:solidFill>
                  <a:srgbClr val="0070C0"/>
                </a:solidFill>
                <a:sym typeface="Wingdings" panose="05000000000000000000" pitchFamily="2" charset="2"/>
              </a:rPr>
              <a:t> flavor states are not the mass eigenstates !</a:t>
            </a:r>
            <a:endParaRPr lang="en-US" altLang="en-US" sz="20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FF0000"/>
                </a:solidFill>
              </a:rPr>
              <a:t> Majorana Particles</a:t>
            </a:r>
          </a:p>
        </p:txBody>
      </p:sp>
      <p:grpSp>
        <p:nvGrpSpPr>
          <p:cNvPr id="50179" name="Group 2"/>
          <p:cNvGrpSpPr>
            <a:grpSpLocks/>
          </p:cNvGrpSpPr>
          <p:nvPr/>
        </p:nvGrpSpPr>
        <p:grpSpPr bwMode="auto">
          <a:xfrm>
            <a:off x="2590800" y="1219200"/>
            <a:ext cx="3646488" cy="1295400"/>
            <a:chOff x="5013325" y="609600"/>
            <a:chExt cx="3646488" cy="1295400"/>
          </a:xfrm>
        </p:grpSpPr>
        <p:grpSp>
          <p:nvGrpSpPr>
            <p:cNvPr id="50184" name="Group 8"/>
            <p:cNvGrpSpPr>
              <a:grpSpLocks/>
            </p:cNvGrpSpPr>
            <p:nvPr/>
          </p:nvGrpSpPr>
          <p:grpSpPr bwMode="auto">
            <a:xfrm>
              <a:off x="6248400" y="1295400"/>
              <a:ext cx="2133600" cy="609600"/>
              <a:chOff x="2256" y="1392"/>
              <a:chExt cx="1344" cy="384"/>
            </a:xfrm>
          </p:grpSpPr>
          <p:sp>
            <p:nvSpPr>
              <p:cNvPr id="50193" name="AutoShape 9"/>
              <p:cNvSpPr>
                <a:spLocks noChangeArrowheads="1"/>
              </p:cNvSpPr>
              <p:nvPr/>
            </p:nvSpPr>
            <p:spPr bwMode="auto">
              <a:xfrm>
                <a:off x="2256" y="1440"/>
                <a:ext cx="1344" cy="288"/>
              </a:xfrm>
              <a:prstGeom prst="rightArrow">
                <a:avLst>
                  <a:gd name="adj1" fmla="val 50000"/>
                  <a:gd name="adj2" fmla="val 11666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0194" name="Oval 10"/>
              <p:cNvSpPr>
                <a:spLocks noChangeArrowheads="1"/>
              </p:cNvSpPr>
              <p:nvPr/>
            </p:nvSpPr>
            <p:spPr bwMode="auto">
              <a:xfrm>
                <a:off x="2640" y="1392"/>
                <a:ext cx="384" cy="384"/>
              </a:xfrm>
              <a:prstGeom prst="ellipse">
                <a:avLst/>
              </a:prstGeom>
              <a:solidFill>
                <a:srgbClr val="F2F4A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0195" name="AutoShape 11"/>
              <p:cNvSpPr>
                <a:spLocks noChangeArrowheads="1"/>
              </p:cNvSpPr>
              <p:nvPr/>
            </p:nvSpPr>
            <p:spPr bwMode="auto">
              <a:xfrm>
                <a:off x="2688" y="1536"/>
                <a:ext cx="288" cy="96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50185" name="Group 12"/>
            <p:cNvGrpSpPr>
              <a:grpSpLocks/>
            </p:cNvGrpSpPr>
            <p:nvPr/>
          </p:nvGrpSpPr>
          <p:grpSpPr bwMode="auto">
            <a:xfrm>
              <a:off x="6019800" y="609600"/>
              <a:ext cx="2209800" cy="609600"/>
              <a:chOff x="2112" y="1968"/>
              <a:chExt cx="1392" cy="384"/>
            </a:xfrm>
          </p:grpSpPr>
          <p:sp>
            <p:nvSpPr>
              <p:cNvPr id="50190" name="AutoShape 13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1392" cy="288"/>
              </a:xfrm>
              <a:prstGeom prst="leftArrow">
                <a:avLst>
                  <a:gd name="adj1" fmla="val 50000"/>
                  <a:gd name="adj2" fmla="val 120833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0191" name="Oval 14"/>
              <p:cNvSpPr>
                <a:spLocks noChangeArrowheads="1"/>
              </p:cNvSpPr>
              <p:nvPr/>
            </p:nvSpPr>
            <p:spPr bwMode="auto">
              <a:xfrm>
                <a:off x="2640" y="1968"/>
                <a:ext cx="384" cy="384"/>
              </a:xfrm>
              <a:prstGeom prst="ellipse">
                <a:avLst/>
              </a:prstGeom>
              <a:solidFill>
                <a:srgbClr val="F2F4A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0192" name="AutoShape 15"/>
              <p:cNvSpPr>
                <a:spLocks noChangeArrowheads="1"/>
              </p:cNvSpPr>
              <p:nvPr/>
            </p:nvSpPr>
            <p:spPr bwMode="auto">
              <a:xfrm>
                <a:off x="2688" y="2112"/>
                <a:ext cx="288" cy="96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50186" name="Text Box 16"/>
            <p:cNvSpPr txBox="1">
              <a:spLocks noChangeArrowheads="1"/>
            </p:cNvSpPr>
            <p:nvPr/>
          </p:nvSpPr>
          <p:spPr bwMode="auto">
            <a:xfrm>
              <a:off x="7315200" y="990600"/>
              <a:ext cx="10445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spin</a:t>
              </a:r>
            </a:p>
          </p:txBody>
        </p:sp>
        <p:sp>
          <p:nvSpPr>
            <p:cNvPr id="50187" name="Text Box 17"/>
            <p:cNvSpPr txBox="1">
              <a:spLocks noChangeArrowheads="1"/>
            </p:cNvSpPr>
            <p:nvPr/>
          </p:nvSpPr>
          <p:spPr bwMode="auto">
            <a:xfrm>
              <a:off x="8382000" y="838200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8080"/>
                  </a:solidFill>
                </a:rPr>
                <a:t>p</a:t>
              </a:r>
            </a:p>
          </p:txBody>
        </p:sp>
        <p:sp>
          <p:nvSpPr>
            <p:cNvPr id="50188" name="Text Box 18"/>
            <p:cNvSpPr txBox="1">
              <a:spLocks noChangeArrowheads="1"/>
            </p:cNvSpPr>
            <p:nvPr/>
          </p:nvSpPr>
          <p:spPr bwMode="auto">
            <a:xfrm>
              <a:off x="8289925" y="649288"/>
              <a:ext cx="3698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8080"/>
                  </a:solidFill>
                </a:rPr>
                <a:t>p</a:t>
              </a:r>
            </a:p>
          </p:txBody>
        </p:sp>
        <p:sp>
          <p:nvSpPr>
            <p:cNvPr id="50189" name="Text Box 19"/>
            <p:cNvSpPr txBox="1">
              <a:spLocks noChangeArrowheads="1"/>
            </p:cNvSpPr>
            <p:nvPr/>
          </p:nvSpPr>
          <p:spPr bwMode="auto">
            <a:xfrm>
              <a:off x="5013325" y="649288"/>
              <a:ext cx="1098550" cy="118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accent2"/>
                  </a:solidFill>
                </a:rPr>
                <a:t>H = -1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accent2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accent2"/>
                  </a:solidFill>
                </a:rPr>
                <a:t>H = +1</a:t>
              </a:r>
            </a:p>
          </p:txBody>
        </p:sp>
      </p:grpSp>
      <p:sp>
        <p:nvSpPr>
          <p:cNvPr id="50180" name="TextBox 1"/>
          <p:cNvSpPr txBox="1">
            <a:spLocks noChangeArrowheads="1"/>
          </p:cNvSpPr>
          <p:nvPr/>
        </p:nvSpPr>
        <p:spPr bwMode="auto">
          <a:xfrm>
            <a:off x="533400" y="1143000"/>
            <a:ext cx="1279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Helicity</a:t>
            </a:r>
          </a:p>
        </p:txBody>
      </p:sp>
      <p:sp>
        <p:nvSpPr>
          <p:cNvPr id="50181" name="TextBox 15"/>
          <p:cNvSpPr txBox="1">
            <a:spLocks noChangeArrowheads="1"/>
          </p:cNvSpPr>
          <p:nvPr/>
        </p:nvSpPr>
        <p:spPr bwMode="auto">
          <a:xfrm>
            <a:off x="1162050" y="2674938"/>
            <a:ext cx="7381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For massless particles, neutrino =&gt; H eigenstate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   neutrino with masses </a:t>
            </a:r>
            <a:r>
              <a:rPr lang="en-US" altLang="en-US" sz="2400">
                <a:sym typeface="Wingdings" panose="05000000000000000000" pitchFamily="2" charset="2"/>
              </a:rPr>
              <a:t> H not exact quantum #</a:t>
            </a:r>
          </a:p>
        </p:txBody>
      </p:sp>
      <p:sp>
        <p:nvSpPr>
          <p:cNvPr id="50182" name="TextBox 16"/>
          <p:cNvSpPr txBox="1">
            <a:spLocks noChangeArrowheads="1"/>
          </p:cNvSpPr>
          <p:nvPr/>
        </p:nvSpPr>
        <p:spPr bwMode="auto">
          <a:xfrm>
            <a:off x="609600" y="3787775"/>
            <a:ext cx="8042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Dirac Particles </a:t>
            </a:r>
            <a:r>
              <a:rPr lang="en-US" altLang="en-US" sz="2400">
                <a:solidFill>
                  <a:srgbClr val="0070C0"/>
                </a:solidFill>
                <a:sym typeface="Wingdings" panose="05000000000000000000" pitchFamily="2" charset="2"/>
              </a:rPr>
              <a:t></a:t>
            </a:r>
            <a:r>
              <a:rPr lang="en-US" altLang="en-US" sz="2400">
                <a:solidFill>
                  <a:srgbClr val="0070C0"/>
                </a:solidFill>
              </a:rPr>
              <a:t> particle and anti-particle different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    -- electron (q=-1) and positron (q = +1)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    -- quarks (q) and anti-quarks (-q)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Majorana Particles </a:t>
            </a:r>
            <a:r>
              <a:rPr lang="en-US" altLang="en-US" sz="2400">
                <a:solidFill>
                  <a:srgbClr val="0070C0"/>
                </a:solidFill>
                <a:sym typeface="Wingdings" panose="05000000000000000000" pitchFamily="2" charset="2"/>
              </a:rPr>
              <a:t></a:t>
            </a:r>
            <a:r>
              <a:rPr lang="en-US" altLang="en-US" sz="2400">
                <a:solidFill>
                  <a:srgbClr val="0070C0"/>
                </a:solidFill>
              </a:rPr>
              <a:t> particle and anti-particle same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     -- neutral particle, fermion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     -- beyond Standard Model (lepton # violation)</a:t>
            </a:r>
          </a:p>
        </p:txBody>
      </p:sp>
      <p:sp>
        <p:nvSpPr>
          <p:cNvPr id="5018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FFED5D-62FB-4920-8F68-CF36715D182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222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363"/>
            <a:ext cx="91440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484631-3153-449B-A6FA-23CAFFF3FAB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Neutrino Mixing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447800" y="1066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Pontecorvo-Maki-Nakagawa-Sakata </a:t>
            </a:r>
            <a:r>
              <a:rPr kumimoji="1"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Matrix</a:t>
            </a:r>
            <a:endParaRPr kumimoji="1" lang="en-US" altLang="en-US" sz="2400" b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066800" y="1524000"/>
          <a:ext cx="6653213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Equation" r:id="rId3" imgW="3327400" imgH="711200" progId="Equation.3">
                  <p:embed/>
                </p:oleObj>
              </mc:Choice>
              <mc:Fallback>
                <p:oleObj name="Equation" r:id="rId3" imgW="3327400" imgH="71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6653213" cy="1423988"/>
                      </a:xfrm>
                      <a:prstGeom prst="rect">
                        <a:avLst/>
                      </a:prstGeom>
                      <a:solidFill>
                        <a:srgbClr val="CC99FF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990600" y="3965575"/>
            <a:ext cx="1841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b="0" baseline="-25000">
              <a:solidFill>
                <a:srgbClr val="0099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76200" y="3657600"/>
          <a:ext cx="89741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Equation" r:id="rId5" imgW="5448300" imgH="736600" progId="Equation.3">
                  <p:embed/>
                </p:oleObj>
              </mc:Choice>
              <mc:Fallback>
                <p:oleObj name="Equation" r:id="rId5" imgW="5448300" imgH="736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657600"/>
                        <a:ext cx="8974138" cy="1371600"/>
                      </a:xfrm>
                      <a:prstGeom prst="rect">
                        <a:avLst/>
                      </a:prstGeom>
                      <a:solidFill>
                        <a:srgbClr val="CC99FF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92100" y="3124200"/>
            <a:ext cx="427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en-US" sz="2400" b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Parametrize the PMNS matrix as:</a:t>
            </a:r>
          </a:p>
        </p:txBody>
      </p:sp>
      <p:sp>
        <p:nvSpPr>
          <p:cNvPr id="8200" name="AutoShape 8"/>
          <p:cNvSpPr>
            <a:spLocks/>
          </p:cNvSpPr>
          <p:nvPr/>
        </p:nvSpPr>
        <p:spPr bwMode="auto">
          <a:xfrm rot="-5423203">
            <a:off x="8193881" y="4529932"/>
            <a:ext cx="211137" cy="1358900"/>
          </a:xfrm>
          <a:prstGeom prst="leftBrace">
            <a:avLst>
              <a:gd name="adj1" fmla="val 53634"/>
              <a:gd name="adj2" fmla="val 50000"/>
            </a:avLst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01" name="AutoShape 9"/>
          <p:cNvSpPr>
            <a:spLocks/>
          </p:cNvSpPr>
          <p:nvPr/>
        </p:nvSpPr>
        <p:spPr bwMode="auto">
          <a:xfrm rot="-5423203">
            <a:off x="6248400" y="4114800"/>
            <a:ext cx="228600" cy="2209800"/>
          </a:xfrm>
          <a:prstGeom prst="leftBrace">
            <a:avLst>
              <a:gd name="adj1" fmla="val 80556"/>
              <a:gd name="adj2" fmla="val 50000"/>
            </a:avLst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02" name="AutoShape 10"/>
          <p:cNvSpPr>
            <a:spLocks/>
          </p:cNvSpPr>
          <p:nvPr/>
        </p:nvSpPr>
        <p:spPr bwMode="auto">
          <a:xfrm rot="-5423203">
            <a:off x="1142206" y="4112419"/>
            <a:ext cx="230188" cy="2209800"/>
          </a:xfrm>
          <a:prstGeom prst="leftBrace">
            <a:avLst>
              <a:gd name="adj1" fmla="val 80000"/>
              <a:gd name="adj2" fmla="val 50000"/>
            </a:avLst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03" name="AutoShape 11"/>
          <p:cNvSpPr>
            <a:spLocks/>
          </p:cNvSpPr>
          <p:nvPr/>
        </p:nvSpPr>
        <p:spPr bwMode="auto">
          <a:xfrm rot="-5423203">
            <a:off x="3772693" y="3923507"/>
            <a:ext cx="227013" cy="2590800"/>
          </a:xfrm>
          <a:prstGeom prst="leftBrace">
            <a:avLst>
              <a:gd name="adj1" fmla="val 95105"/>
              <a:gd name="adj2" fmla="val 50000"/>
            </a:avLst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33400" y="5334000"/>
            <a:ext cx="154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  <a:sym typeface="Symbol" panose="05050102010706020507" pitchFamily="18" charset="2"/>
              </a:rPr>
              <a:t>Solar, reactor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587625" y="5335588"/>
            <a:ext cx="2492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 New Roman" panose="02020603050405020304" pitchFamily="18" charset="0"/>
              </a:rPr>
              <a:t>reactor </a:t>
            </a:r>
            <a:r>
              <a:rPr lang="en-US" altLang="en-US" sz="2000" b="0">
                <a:latin typeface="Times New Roman" panose="02020603050405020304" pitchFamily="18" charset="0"/>
              </a:rPr>
              <a:t>and accelerator</a:t>
            </a:r>
            <a:endParaRPr lang="en-US" altLang="en-US" sz="2000" b="0">
              <a:solidFill>
                <a:srgbClr val="FF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8001000" y="5334000"/>
            <a:ext cx="72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  <a:sym typeface="Symbol" panose="05050102010706020507" pitchFamily="18" charset="2"/>
              </a:rPr>
              <a:t>0</a:t>
            </a:r>
            <a:endParaRPr lang="en-US" altLang="en-US" sz="2000" b="0">
              <a:latin typeface="Times New Roman" panose="02020603050405020304" pitchFamily="18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105400" y="5334000"/>
            <a:ext cx="2732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Atmospheric, accelerator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5638800" y="5715000"/>
            <a:ext cx="1376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Helvetica" panose="020B0604020202020204" pitchFamily="34" charset="0"/>
                <a:sym typeface="Symbol" panose="05050102010706020507" pitchFamily="18" charset="2"/>
              </a:rPr>
              <a:t></a:t>
            </a:r>
            <a:r>
              <a:rPr lang="en-US" altLang="en-US" sz="2400" b="0" baseline="-25000">
                <a:latin typeface="Helvetica" panose="020B0604020202020204" pitchFamily="34" charset="0"/>
              </a:rPr>
              <a:t>23</a:t>
            </a:r>
            <a:r>
              <a:rPr lang="en-US" altLang="en-US" sz="2400" b="0">
                <a:latin typeface="Helvetica" panose="020B0604020202020204" pitchFamily="34" charset="0"/>
              </a:rPr>
              <a:t> ~ 45°</a:t>
            </a:r>
            <a:endParaRPr lang="en-US" altLang="en-US" sz="2400" b="0"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28600" y="5791200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400" b="0">
                <a:latin typeface="Helvetica" panose="020B0604020202020204" pitchFamily="34" charset="0"/>
                <a:sym typeface="Symbol" panose="05050102010706020507" pitchFamily="18" charset="2"/>
              </a:rPr>
              <a:t></a:t>
            </a:r>
            <a:r>
              <a:rPr lang="en-US" altLang="en-US" sz="2400" b="0" baseline="-25000">
                <a:latin typeface="Helvetica" panose="020B0604020202020204" pitchFamily="34" charset="0"/>
              </a:rPr>
              <a:t>12</a:t>
            </a:r>
            <a:r>
              <a:rPr lang="en-US" altLang="en-US" sz="2400" b="0">
                <a:latin typeface="Helvetica" panose="020B0604020202020204" pitchFamily="34" charset="0"/>
              </a:rPr>
              <a:t> = ~ 32°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3178175" y="5778500"/>
            <a:ext cx="158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baseline="30000">
                <a:solidFill>
                  <a:srgbClr val="FF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2400" b="0">
                <a:solidFill>
                  <a:srgbClr val="FF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</a:t>
            </a:r>
            <a:r>
              <a:rPr lang="en-US" altLang="en-US" sz="2400" b="0" baseline="-25000">
                <a:solidFill>
                  <a:srgbClr val="FF0000"/>
                </a:solidFill>
                <a:latin typeface="Helvetica" panose="020B0604020202020204" pitchFamily="34" charset="0"/>
              </a:rPr>
              <a:t>13</a:t>
            </a:r>
            <a:r>
              <a:rPr lang="en-US" altLang="en-US" sz="2400" b="0">
                <a:solidFill>
                  <a:srgbClr val="FF0000"/>
                </a:solidFill>
                <a:latin typeface="Helvetica" panose="020B0604020202020204" pitchFamily="34" charset="0"/>
              </a:rPr>
              <a:t> = 8.5</a:t>
            </a:r>
            <a:r>
              <a:rPr lang="en-US" altLang="en-US" sz="2400" b="0" baseline="30000">
                <a:solidFill>
                  <a:srgbClr val="FF0000"/>
                </a:solidFill>
                <a:latin typeface="Helvetica" panose="020B0604020202020204" pitchFamily="34" charset="0"/>
              </a:rPr>
              <a:t>o</a:t>
            </a:r>
            <a:r>
              <a:rPr lang="en-US" altLang="en-US" sz="2400" b="0"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3962400" y="3581400"/>
            <a:ext cx="12954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2438400" y="4495800"/>
            <a:ext cx="12954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2587625" y="6361113"/>
            <a:ext cx="381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Symbol" panose="05050102010706020507" pitchFamily="18" charset="2"/>
              </a:rPr>
              <a:t>d </a:t>
            </a:r>
            <a:r>
              <a:rPr lang="en-US" altLang="en-US" sz="1800">
                <a:solidFill>
                  <a:srgbClr val="FF0000"/>
                </a:solidFill>
              </a:rPr>
              <a:t>CP violation in lepton sector ?! </a:t>
            </a:r>
            <a:endParaRPr lang="en-US" altLang="en-US" sz="180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8214" name="Oval 1"/>
          <p:cNvSpPr>
            <a:spLocks noChangeArrowheads="1"/>
          </p:cNvSpPr>
          <p:nvPr/>
        </p:nvSpPr>
        <p:spPr bwMode="auto">
          <a:xfrm>
            <a:off x="7543800" y="3657600"/>
            <a:ext cx="5334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15" name="Oval 22"/>
          <p:cNvSpPr>
            <a:spLocks noChangeArrowheads="1"/>
          </p:cNvSpPr>
          <p:nvPr/>
        </p:nvSpPr>
        <p:spPr bwMode="auto">
          <a:xfrm>
            <a:off x="8077200" y="4114800"/>
            <a:ext cx="5334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D1C810-2C47-4524-A03D-72D13611F87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516841-0D98-4DDD-A3A3-F60C16B0F25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pic>
        <p:nvPicPr>
          <p:cNvPr id="9219" name="Picture 2" descr="neutfront2008_bishai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0"/>
            <a:ext cx="9032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39763"/>
          </a:xfrm>
        </p:spPr>
        <p:txBody>
          <a:bodyPr/>
          <a:lstStyle/>
          <a:p>
            <a:r>
              <a:rPr lang="en-US" altLang="en-US" sz="3600" b="1" smtClean="0">
                <a:solidFill>
                  <a:srgbClr val="FF0000"/>
                </a:solidFill>
              </a:rPr>
              <a:t>Neutrino Mass and Mixing Parameters</a:t>
            </a: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8039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B81436-E6D5-4920-BF0F-73EDA5ECD8C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5450" y="667160"/>
            <a:ext cx="5162550" cy="4432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FF0000"/>
                </a:solidFill>
              </a:rPr>
              <a:t> Dirac or Majorana Particles</a:t>
            </a:r>
          </a:p>
        </p:txBody>
      </p:sp>
      <p:sp>
        <p:nvSpPr>
          <p:cNvPr id="11267" name="TextBox 16"/>
          <p:cNvSpPr txBox="1">
            <a:spLocks noChangeArrowheads="1"/>
          </p:cNvSpPr>
          <p:nvPr/>
        </p:nvSpPr>
        <p:spPr bwMode="auto">
          <a:xfrm>
            <a:off x="685800" y="1295400"/>
            <a:ext cx="78327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Dirac Particles </a:t>
            </a:r>
            <a:r>
              <a:rPr lang="en-US" altLang="en-US" sz="2400">
                <a:solidFill>
                  <a:srgbClr val="0070C0"/>
                </a:solidFill>
                <a:sym typeface="Wingdings" panose="05000000000000000000" pitchFamily="2" charset="2"/>
              </a:rPr>
              <a:t></a:t>
            </a:r>
            <a:r>
              <a:rPr lang="en-US" altLang="en-US" sz="2400">
                <a:solidFill>
                  <a:srgbClr val="0070C0"/>
                </a:solidFill>
              </a:rPr>
              <a:t> particle and anti-particle different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    -- electron (q=-1) and positron (q = +1)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    -- quarks (q) and anti-quarks (-q)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Majorana Particles </a:t>
            </a:r>
            <a:r>
              <a:rPr lang="en-US" altLang="en-US" sz="2400">
                <a:solidFill>
                  <a:srgbClr val="0070C0"/>
                </a:solidFill>
                <a:sym typeface="Wingdings" panose="05000000000000000000" pitchFamily="2" charset="2"/>
              </a:rPr>
              <a:t></a:t>
            </a:r>
            <a:r>
              <a:rPr lang="en-US" altLang="en-US" sz="2400">
                <a:solidFill>
                  <a:srgbClr val="0070C0"/>
                </a:solidFill>
              </a:rPr>
              <a:t> particle and anti-particle same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     -- neutral particle, fermion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     -- beyond Standard Model (lepton # violation)</a:t>
            </a: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297AF1-C9EE-46E9-A07D-B5E5D56B940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1159</Words>
  <Application>Microsoft Office PowerPoint</Application>
  <PresentationFormat>On-screen Show (4:3)</PresentationFormat>
  <Paragraphs>375</Paragraphs>
  <Slides>51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8" baseType="lpstr">
      <vt:lpstr>Helvetica CE</vt:lpstr>
      <vt:lpstr>MS PGothic</vt:lpstr>
      <vt:lpstr>NewCenturySchlbk</vt:lpstr>
      <vt:lpstr>StarSymbol</vt:lpstr>
      <vt:lpstr>宋体</vt:lpstr>
      <vt:lpstr>Arial</vt:lpstr>
      <vt:lpstr>Calibri</vt:lpstr>
      <vt:lpstr>Comic Sans MS</vt:lpstr>
      <vt:lpstr>Gill Sans MT</vt:lpstr>
      <vt:lpstr>Helvetica</vt:lpstr>
      <vt:lpstr>Symbol</vt:lpstr>
      <vt:lpstr>Times</vt:lpstr>
      <vt:lpstr>Times New Roman</vt:lpstr>
      <vt:lpstr>Wingdings</vt:lpstr>
      <vt:lpstr>Default Design</vt:lpstr>
      <vt:lpstr>Equation</vt:lpstr>
      <vt:lpstr>Acrobat Document</vt:lpstr>
      <vt:lpstr>Majorana Neutrinos  &amp; Recent CUORE Result on Neutrinoless Double Beta Decay</vt:lpstr>
      <vt:lpstr>Outline</vt:lpstr>
      <vt:lpstr>Leptons and Flavor</vt:lpstr>
      <vt:lpstr>Nobel Prize in Physics 2015</vt:lpstr>
      <vt:lpstr>2016 Breakthrough Prize  in Fundamental Physics</vt:lpstr>
      <vt:lpstr>Neutrino Mixing</vt:lpstr>
      <vt:lpstr>PowerPoint Presentation</vt:lpstr>
      <vt:lpstr>Neutrino Mass and Mixing Parameters</vt:lpstr>
      <vt:lpstr> Dirac or Majorana Particles</vt:lpstr>
      <vt:lpstr>Measuring Neutrino Masses</vt:lpstr>
      <vt:lpstr>Neutrino Physics Program</vt:lpstr>
      <vt:lpstr>PowerPoint Presentation</vt:lpstr>
      <vt:lpstr>Majorana Neutrinos?</vt:lpstr>
      <vt:lpstr>Double Beta Decay Candidates</vt:lpstr>
      <vt:lpstr>PowerPoint Presentation</vt:lpstr>
      <vt:lpstr>Experimental Search for 0nbb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Signal from NTD Ge Thermistor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Approaches Preferred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Possible Short Path to the Front</vt:lpstr>
      <vt:lpstr> Majorana Particles</vt:lpstr>
      <vt:lpstr>PowerPoint Presentation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Group Proposal for a Neutrino Physics Program</dc:title>
  <dc:creator>Huan Huang</dc:creator>
  <cp:lastModifiedBy>Huan Huang</cp:lastModifiedBy>
  <cp:revision>160</cp:revision>
  <dcterms:created xsi:type="dcterms:W3CDTF">2007-03-28T16:46:51Z</dcterms:created>
  <dcterms:modified xsi:type="dcterms:W3CDTF">2017-10-09T17:09:08Z</dcterms:modified>
</cp:coreProperties>
</file>