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55" r:id="rId3"/>
    <p:sldId id="376" r:id="rId4"/>
    <p:sldId id="372" r:id="rId5"/>
    <p:sldId id="363" r:id="rId6"/>
    <p:sldId id="357" r:id="rId7"/>
    <p:sldId id="369" r:id="rId8"/>
    <p:sldId id="359" r:id="rId9"/>
    <p:sldId id="365" r:id="rId10"/>
    <p:sldId id="362" r:id="rId11"/>
    <p:sldId id="366" r:id="rId12"/>
    <p:sldId id="375" r:id="rId13"/>
    <p:sldId id="367" r:id="rId14"/>
    <p:sldId id="345" r:id="rId15"/>
    <p:sldId id="347" r:id="rId16"/>
    <p:sldId id="348" r:id="rId17"/>
    <p:sldId id="349" r:id="rId18"/>
    <p:sldId id="377" r:id="rId19"/>
    <p:sldId id="314" r:id="rId20"/>
    <p:sldId id="316" r:id="rId21"/>
    <p:sldId id="378" r:id="rId22"/>
    <p:sldId id="374" r:id="rId23"/>
    <p:sldId id="350" r:id="rId24"/>
    <p:sldId id="319" r:id="rId25"/>
    <p:sldId id="343" r:id="rId26"/>
    <p:sldId id="320" r:id="rId27"/>
    <p:sldId id="364" r:id="rId28"/>
    <p:sldId id="344" r:id="rId29"/>
    <p:sldId id="346" r:id="rId30"/>
    <p:sldId id="352" r:id="rId31"/>
    <p:sldId id="354" r:id="rId32"/>
    <p:sldId id="307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9DFF-1736-4D4A-88BE-EF9B3DEB7940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10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AD032-EBF3-41E4-81D6-7B4C90220565}" type="slidenum">
              <a:rPr lang="en-US"/>
              <a:pPr/>
              <a:t>12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Universality in </a:t>
            </a:r>
            <a:r>
              <a:rPr lang="en-US" b="1" dirty="0" err="1" smtClean="0"/>
              <a:t>W+Jet</a:t>
            </a:r>
            <a:r>
              <a:rPr lang="en-US" b="1" dirty="0" smtClean="0"/>
              <a:t> Production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382000" cy="3429000"/>
          </a:xfrm>
        </p:spPr>
        <p:txBody>
          <a:bodyPr>
            <a:normAutofit fontScale="70000" lnSpcReduction="20000"/>
          </a:bodyPr>
          <a:lstStyle/>
          <a:p>
            <a: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on behalf of the </a:t>
            </a:r>
            <a:r>
              <a:rPr lang="en-US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BlackHat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Collaboration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Z. Bern, L. Dixon, Fernando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Febres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Cordero, Stefan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Höche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Harald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DAK, Adriano Lo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Presti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Daniel Maître, Kemal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Ozeren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[0907.1984, 1009.2338, 1108.2229, 1304.1253, 1308.3986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&amp; work in progress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]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Beijing University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May 29, 2014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On-Shell </a:t>
            </a:r>
            <a:r>
              <a:rPr lang="en-US" sz="3200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Formalism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60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731520" y="3813048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65" name="Oval 5"/>
          <p:cNvSpPr>
            <a:spLocks noChangeArrowheads="1"/>
          </p:cNvSpPr>
          <p:nvPr/>
        </p:nvSpPr>
        <p:spPr bwMode="auto">
          <a:xfrm>
            <a:off x="3081528" y="3749040"/>
            <a:ext cx="609600" cy="533400"/>
          </a:xfrm>
          <a:prstGeom prst="ellipse">
            <a:avLst/>
          </a:prstGeom>
          <a:noFill/>
          <a:ln w="31750">
            <a:solidFill>
              <a:srgbClr val="F0A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 flipV="1">
            <a:off x="3566160" y="3108960"/>
            <a:ext cx="1219200" cy="685800"/>
          </a:xfrm>
          <a:prstGeom prst="line">
            <a:avLst/>
          </a:prstGeom>
          <a:noFill/>
          <a:ln w="31750">
            <a:solidFill>
              <a:srgbClr val="F0A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67" name="Text Box 7"/>
          <p:cNvSpPr txBox="1">
            <a:spLocks noChangeArrowheads="1"/>
          </p:cNvSpPr>
          <p:nvPr/>
        </p:nvSpPr>
        <p:spPr bwMode="auto">
          <a:xfrm>
            <a:off x="4727448" y="27614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Known integral basis: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04888" y="1984248"/>
            <a:ext cx="739775" cy="1828800"/>
            <a:chOff x="4977" y="1440"/>
            <a:chExt cx="466" cy="1152"/>
          </a:xfrm>
        </p:grpSpPr>
        <p:pic>
          <p:nvPicPr>
            <p:cNvPr id="860169" name="Picture 9" descr="Box 3m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4977" y="1440"/>
              <a:ext cx="46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170" name="Picture 10" descr="Tri 2m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5015" y="1888"/>
              <a:ext cx="357" cy="321"/>
            </a:xfrm>
            <a:prstGeom prst="rect">
              <a:avLst/>
            </a:prstGeom>
            <a:noFill/>
          </p:spPr>
        </p:pic>
        <p:pic>
          <p:nvPicPr>
            <p:cNvPr id="860171" name="Picture 11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5012" y="2413"/>
              <a:ext cx="357" cy="179"/>
            </a:xfrm>
            <a:prstGeom prst="rect">
              <a:avLst/>
            </a:prstGeom>
            <a:noFill/>
          </p:spPr>
        </p:pic>
      </p:grpSp>
      <p:sp>
        <p:nvSpPr>
          <p:cNvPr id="860172" name="Oval 12"/>
          <p:cNvSpPr>
            <a:spLocks noChangeArrowheads="1"/>
          </p:cNvSpPr>
          <p:nvPr/>
        </p:nvSpPr>
        <p:spPr bwMode="auto">
          <a:xfrm>
            <a:off x="2807208" y="3785616"/>
            <a:ext cx="304800" cy="533400"/>
          </a:xfrm>
          <a:prstGeom prst="ellipse">
            <a:avLst/>
          </a:prstGeom>
          <a:noFill/>
          <a:ln w="31750">
            <a:solidFill>
              <a:srgbClr val="F0A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3" name="Line 13"/>
          <p:cNvSpPr>
            <a:spLocks noChangeShapeType="1"/>
          </p:cNvSpPr>
          <p:nvPr/>
        </p:nvSpPr>
        <p:spPr bwMode="auto">
          <a:xfrm>
            <a:off x="2971800" y="4325112"/>
            <a:ext cx="533400" cy="381000"/>
          </a:xfrm>
          <a:prstGeom prst="line">
            <a:avLst/>
          </a:prstGeom>
          <a:noFill/>
          <a:ln w="31750">
            <a:solidFill>
              <a:srgbClr val="F0A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74" name="Text Box 14"/>
          <p:cNvSpPr txBox="1">
            <a:spLocks noChangeArrowheads="1"/>
          </p:cNvSpPr>
          <p:nvPr/>
        </p:nvSpPr>
        <p:spPr bwMode="auto">
          <a:xfrm>
            <a:off x="3474720" y="4507992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 in 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 = 4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60175" name="Text Box 15"/>
          <p:cNvSpPr txBox="1">
            <a:spLocks noChangeArrowheads="1"/>
          </p:cNvSpPr>
          <p:nvPr/>
        </p:nvSpPr>
        <p:spPr bwMode="auto">
          <a:xfrm>
            <a:off x="5449824" y="4251960"/>
            <a:ext cx="278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On-shell Recursion;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-dimensional </a:t>
            </a: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    via ∫ mass</a:t>
            </a:r>
          </a:p>
        </p:txBody>
      </p:sp>
      <p:sp>
        <p:nvSpPr>
          <p:cNvPr id="860176" name="Oval 16"/>
          <p:cNvSpPr>
            <a:spLocks noChangeArrowheads="1"/>
          </p:cNvSpPr>
          <p:nvPr/>
        </p:nvSpPr>
        <p:spPr bwMode="auto">
          <a:xfrm>
            <a:off x="3995928" y="3749040"/>
            <a:ext cx="1371600" cy="533400"/>
          </a:xfrm>
          <a:prstGeom prst="ellipse">
            <a:avLst/>
          </a:prstGeom>
          <a:noFill/>
          <a:ln w="31750">
            <a:solidFill>
              <a:srgbClr val="F0A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7" name="Line 17"/>
          <p:cNvSpPr>
            <a:spLocks noChangeShapeType="1"/>
          </p:cNvSpPr>
          <p:nvPr/>
        </p:nvSpPr>
        <p:spPr bwMode="auto">
          <a:xfrm>
            <a:off x="5157216" y="4197096"/>
            <a:ext cx="304800" cy="228600"/>
          </a:xfrm>
          <a:prstGeom prst="line">
            <a:avLst/>
          </a:prstGeom>
          <a:noFill/>
          <a:ln w="31750">
            <a:solidFill>
              <a:srgbClr val="F0A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2667000" y="3218688"/>
            <a:ext cx="285344" cy="564208"/>
          </a:xfrm>
          <a:prstGeom prst="line">
            <a:avLst/>
          </a:prstGeom>
          <a:noFill/>
          <a:ln w="31750">
            <a:solidFill>
              <a:srgbClr val="F0A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43000" y="2831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Rational function of </a:t>
            </a:r>
            <a:r>
              <a:rPr lang="en-US" dirty="0" err="1" smtClean="0">
                <a:solidFill>
                  <a:srgbClr val="C00000"/>
                </a:solidFill>
                <a:latin typeface="Palatino Linotype" pitchFamily="18" charset="0"/>
              </a:rPr>
              <a:t>spinors</a:t>
            </a:r>
            <a:endParaRPr lang="en-US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8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5" grpId="0" animBg="1"/>
      <p:bldP spid="860166" grpId="0" animBg="1"/>
      <p:bldP spid="860167" grpId="0"/>
      <p:bldP spid="860167" grpId="1"/>
      <p:bldP spid="860172" grpId="0" animBg="1"/>
      <p:bldP spid="860173" grpId="0" animBg="1"/>
      <p:bldP spid="860174" grpId="0"/>
      <p:bldP spid="860174" grpId="1"/>
      <p:bldP spid="860175" grpId="0"/>
      <p:bldP spid="860176" grpId="0" animBg="1"/>
      <p:bldP spid="860177" grpId="0" animBg="1"/>
      <p:bldP spid="19" grpId="0" animBg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Apply quadruple cuts to both sides of </a:t>
            </a:r>
            <a:br>
              <a:rPr lang="en-US" dirty="0" smtClean="0"/>
            </a:br>
            <a:r>
              <a:rPr lang="en-US" dirty="0" smtClean="0"/>
              <a:t>master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Solve:</a:t>
            </a:r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No algebraic reductions needed: suitable for pure </a:t>
            </a:r>
            <a:r>
              <a:rPr lang="en-US" dirty="0" err="1" smtClean="0"/>
              <a:t>numerics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19172" y="76200"/>
            <a:ext cx="2248628" cy="2248628"/>
            <a:chOff x="6819172" y="76200"/>
            <a:chExt cx="2248628" cy="2248628"/>
          </a:xfrm>
        </p:grpSpPr>
        <p:pic>
          <p:nvPicPr>
            <p:cNvPr id="5" name="Picture 4" descr="quadcut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819172" y="76200"/>
              <a:ext cx="2248628" cy="22486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221168" y="449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52816" y="44747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9544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52816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Picture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38540" y="2743200"/>
            <a:ext cx="7682876" cy="1268732"/>
          </a:xfrm>
          <a:prstGeom prst="rect">
            <a:avLst/>
          </a:prstGeom>
          <a:noFill/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33062" y="4348480"/>
            <a:ext cx="7078995" cy="982983"/>
          </a:xfrm>
          <a:prstGeom prst="rect">
            <a:avLst/>
          </a:prstGeom>
          <a:noFill/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10512" y="4343400"/>
            <a:ext cx="5715012" cy="98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2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Triangle Cuts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marL="514350" lvl="1" indent="-57150">
              <a:buFontTx/>
              <a:buNone/>
            </a:pPr>
            <a:r>
              <a:rPr lang="en-US" sz="2400" dirty="0" err="1"/>
              <a:t>Unitarity</a:t>
            </a:r>
            <a:r>
              <a:rPr lang="en-US" sz="2400" dirty="0"/>
              <a:t> leaves one degree of freedom in triangle integrals.</a:t>
            </a:r>
          </a:p>
          <a:p>
            <a:pPr lvl="1">
              <a:buFontTx/>
              <a:buNone/>
            </a:pPr>
            <a:r>
              <a:rPr lang="en-US" sz="2400" dirty="0"/>
              <a:t>Coefficients are the residues at </a:t>
            </a:r>
            <a:r>
              <a:rPr lang="en-US" sz="2400" dirty="0">
                <a:sym typeface="Symbol" pitchFamily="18" charset="2"/>
              </a:rPr>
              <a:t></a:t>
            </a:r>
            <a:r>
              <a:rPr lang="en-US" sz="2400" dirty="0"/>
              <a:t> 		</a:t>
            </a:r>
            <a:r>
              <a:rPr lang="en-US" dirty="0" smtClean="0">
                <a:solidFill>
                  <a:srgbClr val="C00000"/>
                </a:solidFill>
              </a:rPr>
              <a:t>Forde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2007)</a:t>
            </a:r>
          </a:p>
          <a:p>
            <a:pPr lvl="1">
              <a:buFontTx/>
              <a:buNone/>
            </a:pPr>
            <a:r>
              <a:rPr lang="en-US" dirty="0" err="1" smtClean="0"/>
              <a:t>Jacobian</a:t>
            </a:r>
            <a:r>
              <a:rPr lang="en-US" dirty="0" smtClean="0"/>
              <a:t> produces global pole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 smtClean="0"/>
          </a:p>
          <a:p>
            <a:pPr marL="461963" lvl="1" indent="-4763">
              <a:buFontTx/>
              <a:buNone/>
            </a:pPr>
            <a:endParaRPr lang="en-US" dirty="0" smtClean="0"/>
          </a:p>
          <a:p>
            <a:pPr marL="461963" lvl="1" indent="-4763">
              <a:buFontTx/>
              <a:buNone/>
            </a:pPr>
            <a:r>
              <a:rPr lang="en-US" dirty="0" smtClean="0"/>
              <a:t>Discrete Fourier Sum after </a:t>
            </a:r>
            <a:r>
              <a:rPr lang="en-US" dirty="0" err="1" smtClean="0"/>
              <a:t>Ossola</a:t>
            </a:r>
            <a:r>
              <a:rPr lang="en-US" dirty="0" smtClean="0"/>
              <a:t>–Papadopoulos–</a:t>
            </a:r>
            <a:r>
              <a:rPr lang="en-US" dirty="0" err="1" smtClean="0"/>
              <a:t>Pittau</a:t>
            </a:r>
            <a:r>
              <a:rPr lang="en-US" dirty="0" smtClean="0"/>
              <a:t>-style subtractions</a:t>
            </a:r>
            <a:endParaRPr lang="en-US" dirty="0"/>
          </a:p>
        </p:txBody>
      </p:sp>
      <p:pic>
        <p:nvPicPr>
          <p:cNvPr id="8263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667000" y="4149725"/>
            <a:ext cx="39370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95800" y="3313113"/>
            <a:ext cx="2451100" cy="1944687"/>
            <a:chOff x="2832" y="1607"/>
            <a:chExt cx="1544" cy="122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32" y="1607"/>
              <a:ext cx="1544" cy="1225"/>
              <a:chOff x="2832" y="1607"/>
              <a:chExt cx="1544" cy="1225"/>
            </a:xfrm>
          </p:grpSpPr>
          <p:pic>
            <p:nvPicPr>
              <p:cNvPr id="826375" name="Picture 7" descr="tri2m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5000"/>
              </a:blip>
              <a:srcRect/>
              <a:stretch>
                <a:fillRect/>
              </a:stretch>
            </p:blipFill>
            <p:spPr bwMode="auto">
              <a:xfrm>
                <a:off x="3037" y="1847"/>
                <a:ext cx="1036" cy="933"/>
              </a:xfrm>
              <a:prstGeom prst="rect">
                <a:avLst/>
              </a:prstGeom>
              <a:noFill/>
            </p:spPr>
          </p:pic>
          <p:sp>
            <p:nvSpPr>
              <p:cNvPr id="826376" name="Text Box 8"/>
              <p:cNvSpPr txBox="1">
                <a:spLocks noChangeArrowheads="1"/>
              </p:cNvSpPr>
              <p:nvPr/>
            </p:nvSpPr>
            <p:spPr bwMode="auto">
              <a:xfrm>
                <a:off x="2832" y="2600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1</a:t>
                </a:r>
              </a:p>
            </p:txBody>
          </p:sp>
          <p:sp>
            <p:nvSpPr>
              <p:cNvPr id="826377" name="Text Box 9"/>
              <p:cNvSpPr txBox="1">
                <a:spLocks noChangeArrowheads="1"/>
              </p:cNvSpPr>
              <p:nvPr/>
            </p:nvSpPr>
            <p:spPr bwMode="auto">
              <a:xfrm>
                <a:off x="3449" y="1607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2</a:t>
                </a:r>
              </a:p>
            </p:txBody>
          </p:sp>
          <p:sp>
            <p:nvSpPr>
              <p:cNvPr id="826378" name="Text Box 10"/>
              <p:cNvSpPr txBox="1">
                <a:spLocks noChangeArrowheads="1"/>
              </p:cNvSpPr>
              <p:nvPr/>
            </p:nvSpPr>
            <p:spPr bwMode="auto">
              <a:xfrm>
                <a:off x="4040" y="2601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3</a:t>
                </a:r>
              </a:p>
            </p:txBody>
          </p:sp>
        </p:grpSp>
        <p:sp>
          <p:nvSpPr>
            <p:cNvPr id="826379" name="Line 11"/>
            <p:cNvSpPr>
              <a:spLocks noChangeShapeType="1"/>
            </p:cNvSpPr>
            <p:nvPr/>
          </p:nvSpPr>
          <p:spPr bwMode="auto">
            <a:xfrm>
              <a:off x="3570" y="2519"/>
              <a:ext cx="0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380" name="Line 12"/>
            <p:cNvSpPr>
              <a:spLocks noChangeShapeType="1"/>
            </p:cNvSpPr>
            <p:nvPr/>
          </p:nvSpPr>
          <p:spPr bwMode="auto">
            <a:xfrm rot="3600000">
              <a:off x="3737" y="2203"/>
              <a:ext cx="0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381" name="Line 13"/>
            <p:cNvSpPr>
              <a:spLocks noChangeShapeType="1"/>
            </p:cNvSpPr>
            <p:nvPr/>
          </p:nvSpPr>
          <p:spPr bwMode="auto">
            <a:xfrm rot="18600000">
              <a:off x="3391" y="2203"/>
              <a:ext cx="28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0891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BlackHat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software library and its eponymous collaboration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Berger,</a:t>
            </a:r>
            <a:r>
              <a:rPr lang="en-US" sz="1800" dirty="0" smtClean="0">
                <a:solidFill>
                  <a:srgbClr val="C00000"/>
                </a:solidFill>
              </a:rPr>
              <a:t> Bern,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Diana</a:t>
            </a:r>
            <a:r>
              <a:rPr lang="en-US" sz="1800" dirty="0" smtClean="0">
                <a:solidFill>
                  <a:srgbClr val="C00000"/>
                </a:solidFill>
              </a:rPr>
              <a:t>, Dixon,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Forde,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Febres</a:t>
            </a:r>
            <a:r>
              <a:rPr lang="en-US" sz="1800" dirty="0" smtClean="0">
                <a:solidFill>
                  <a:srgbClr val="C00000"/>
                </a:solidFill>
              </a:rPr>
              <a:t> Cordero,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Gleisberg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Höche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Ita</a:t>
            </a:r>
            <a:r>
              <a:rPr lang="en-US" sz="1800" dirty="0" smtClean="0">
                <a:solidFill>
                  <a:srgbClr val="C00000"/>
                </a:solidFill>
              </a:rPr>
              <a:t>, DAK, Lo </a:t>
            </a:r>
            <a:r>
              <a:rPr lang="en-US" sz="1800" dirty="0" err="1" smtClean="0">
                <a:solidFill>
                  <a:srgbClr val="C00000"/>
                </a:solidFill>
              </a:rPr>
              <a:t>Presti</a:t>
            </a:r>
            <a:r>
              <a:rPr lang="en-US" sz="1800" dirty="0" smtClean="0">
                <a:solidFill>
                  <a:srgbClr val="C00000"/>
                </a:solidFill>
              </a:rPr>
              <a:t>, Maître,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Ozeren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Numerical implementation of on-shell methods for one-loop amplitudes</a:t>
            </a:r>
          </a:p>
          <a:p>
            <a:r>
              <a:rPr lang="en-US" dirty="0"/>
              <a:t>Automated implementation </a:t>
            </a:r>
            <a:r>
              <a:rPr lang="en-US" dirty="0">
                <a:sym typeface="Symbol"/>
              </a:rPr>
              <a:t> </a:t>
            </a:r>
            <a:r>
              <a:rPr lang="en-US" dirty="0"/>
              <a:t>industrialization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Basic philosophy: do </a:t>
            </a:r>
            <a:r>
              <a:rPr lang="en-US" sz="2400" dirty="0"/>
              <a:t>algebra numerically, analysis symbolically (“analytically</a:t>
            </a:r>
            <a:r>
              <a:rPr lang="en-US" sz="2400" dirty="0" smtClean="0"/>
              <a:t>”)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In practice, we do some algebra symbolically as well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22" y="0"/>
            <a:ext cx="1777778" cy="1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 smtClean="0"/>
              <a:t>BlackHat</a:t>
            </a:r>
            <a:r>
              <a:rPr lang="en-US" dirty="0" smtClean="0"/>
              <a:t> + SHERPA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SHERPA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Process Management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Phase-space integration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COMIX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Born + real-emission matrix elements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Catani–Seymour subtraction terms</a:t>
            </a:r>
          </a:p>
          <a:p>
            <a:pPr>
              <a:spcBef>
                <a:spcPts val="1200"/>
              </a:spcBef>
            </a:pPr>
            <a:r>
              <a:rPr lang="en-US" sz="2200" cap="small" dirty="0" err="1" smtClean="0"/>
              <a:t>BlackHat</a:t>
            </a:r>
            <a:endParaRPr lang="en-US" sz="2200" cap="small" dirty="0" smtClean="0"/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One-loop matrix elements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Numerical implementation of </a:t>
            </a:r>
            <a:r>
              <a:rPr lang="en-US" sz="1800" dirty="0" err="1" smtClean="0"/>
              <a:t>unitarity</a:t>
            </a:r>
            <a:r>
              <a:rPr lang="en-US" sz="1800" dirty="0" smtClean="0"/>
              <a:t> method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631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NLO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Choose renormalization/factorization scales (IRC-safe function of </a:t>
            </a:r>
            <a:r>
              <a:rPr lang="en-US" dirty="0" err="1" smtClean="0"/>
              <a:t>parton</a:t>
            </a:r>
            <a:r>
              <a:rPr lang="en-US" dirty="0" smtClean="0"/>
              <a:t> momenta)</a:t>
            </a:r>
          </a:p>
          <a:p>
            <a:r>
              <a:rPr lang="en-US" dirty="0" smtClean="0"/>
              <a:t>Choose PDF set (or element within an error set)</a:t>
            </a:r>
          </a:p>
          <a:p>
            <a:r>
              <a:rPr lang="en-US" dirty="0" smtClean="0"/>
              <a:t>Choose observable(s)</a:t>
            </a:r>
          </a:p>
          <a:p>
            <a:r>
              <a:rPr lang="en-US" dirty="0" smtClean="0"/>
              <a:t>Run code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4084320"/>
            <a:ext cx="3250794" cy="21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at High Multiplicity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r>
              <a:rPr lang="en-US" dirty="0" smtClean="0"/>
              <a:t>Managing a high-multiplicity computation is complicated</a:t>
            </a:r>
          </a:p>
          <a:p>
            <a:pPr lvl="1"/>
            <a:r>
              <a:rPr lang="en-US" dirty="0" smtClean="0"/>
              <a:t>Many different contributions with wide dynamic range</a:t>
            </a:r>
          </a:p>
          <a:p>
            <a:pPr lvl="1"/>
            <a:r>
              <a:rPr lang="en-US" dirty="0" smtClean="0"/>
              <a:t>Split up into parts of different significance to compute with different statistics</a:t>
            </a:r>
          </a:p>
          <a:p>
            <a:pPr lvl="1"/>
            <a:r>
              <a:rPr lang="en-US" dirty="0" smtClean="0"/>
              <a:t>Many pieces to baby-sit &amp; combine</a:t>
            </a:r>
          </a:p>
          <a:p>
            <a:pPr lvl="1"/>
            <a:r>
              <a:rPr lang="en-US" dirty="0" smtClean="0"/>
              <a:t>Computationally intensive</a:t>
            </a:r>
          </a:p>
          <a:p>
            <a:r>
              <a:rPr lang="en-US" dirty="0" smtClean="0"/>
              <a:t>Computing matrix elements overwhelmingly dominates computation time at given scale</a:t>
            </a:r>
          </a:p>
          <a:p>
            <a:r>
              <a:rPr lang="en-US" dirty="0" smtClean="0"/>
              <a:t>Computing new observables is cheap</a:t>
            </a:r>
          </a:p>
          <a:p>
            <a:r>
              <a:rPr lang="en-US" dirty="0" smtClean="0"/>
              <a:t>Varying </a:t>
            </a:r>
            <a:r>
              <a:rPr lang="el-GR" i="1" dirty="0" smtClean="0"/>
              <a:t>μ</a:t>
            </a:r>
            <a:r>
              <a:rPr lang="en-US" baseline="-25000" dirty="0" smtClean="0"/>
              <a:t>R</a:t>
            </a:r>
            <a:r>
              <a:rPr lang="en-US" dirty="0" smtClean="0"/>
              <a:t>, </a:t>
            </a:r>
            <a:r>
              <a:rPr lang="el-GR" i="1" dirty="0" smtClean="0"/>
              <a:t>μ</a:t>
            </a:r>
            <a:r>
              <a:rPr lang="en-US" baseline="-25000" dirty="0" smtClean="0"/>
              <a:t>F</a:t>
            </a:r>
            <a:r>
              <a:rPr lang="en-US" dirty="0" smtClean="0"/>
              <a:t> also cheap once terms within matrix element are known</a:t>
            </a:r>
          </a:p>
          <a:p>
            <a:r>
              <a:rPr lang="en-US" dirty="0" smtClean="0"/>
              <a:t>Likewise for choice of </a:t>
            </a:r>
            <a:r>
              <a:rPr lang="en-US" dirty="0" err="1" smtClean="0"/>
              <a:t>parton</a:t>
            </a:r>
            <a:r>
              <a:rPr lang="en-US" dirty="0" smtClean="0"/>
              <a:t>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5344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Palatino Linotype" panose="02040502050505030304" pitchFamily="18" charset="0"/>
              </a:rPr>
              <a:t>n</a:t>
            </a:r>
            <a:r>
              <a:rPr lang="en-US" dirty="0" smtClean="0"/>
              <a:t>-Tuples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Solution: recycle! Compute matrix elements once, save phase-space configurations with weights &amp; coefficients needed to </a:t>
            </a:r>
            <a:r>
              <a:rPr lang="en-US" dirty="0" err="1" smtClean="0"/>
              <a:t>recompute</a:t>
            </a:r>
            <a:r>
              <a:rPr lang="en-US" dirty="0" smtClean="0"/>
              <a:t> for different </a:t>
            </a:r>
            <a:r>
              <a:rPr lang="el-GR" i="1" dirty="0" smtClean="0"/>
              <a:t>μ</a:t>
            </a:r>
            <a:r>
              <a:rPr lang="en-US" baseline="-25000" dirty="0"/>
              <a:t>R</a:t>
            </a:r>
            <a:r>
              <a:rPr lang="en-US" dirty="0"/>
              <a:t>, </a:t>
            </a:r>
            <a:r>
              <a:rPr lang="el-GR" i="1" dirty="0"/>
              <a:t>μ</a:t>
            </a:r>
            <a:r>
              <a:rPr lang="en-US" baseline="-25000" dirty="0" smtClean="0"/>
              <a:t>F</a:t>
            </a:r>
            <a:r>
              <a:rPr lang="en-US" dirty="0" smtClean="0"/>
              <a:t>, PDFs</a:t>
            </a:r>
          </a:p>
          <a:p>
            <a:endParaRPr lang="en-US" dirty="0" smtClean="0"/>
          </a:p>
          <a:p>
            <a:r>
              <a:rPr lang="en-US" dirty="0" smtClean="0"/>
              <a:t>Save these as ROOT </a:t>
            </a:r>
            <a:r>
              <a:rPr lang="en-US" i="1" dirty="0" smtClean="0"/>
              <a:t>n</a:t>
            </a:r>
            <a:r>
              <a:rPr lang="en-US" dirty="0" smtClean="0"/>
              <a:t>-tuple files</a:t>
            </a:r>
          </a:p>
          <a:p>
            <a:endParaRPr lang="en-US" dirty="0" smtClean="0"/>
          </a:p>
          <a:p>
            <a:r>
              <a:rPr lang="en-US" dirty="0" smtClean="0"/>
              <a:t>Analyses done with lightweight C++ or ROOT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Palatino Linotype" panose="02040502050505030304" pitchFamily="18" charset="0"/>
              </a:rPr>
              <a:t>n</a:t>
            </a:r>
            <a:r>
              <a:rPr lang="en-US" dirty="0"/>
              <a:t>-Tuples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Bonus: distribute these to experimenters, who can do their own analyses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real restriction is to preselected set of jet </a:t>
            </a:r>
            <a:r>
              <a:rPr lang="en-US" dirty="0" smtClean="0"/>
              <a:t>algorithms</a:t>
            </a:r>
          </a:p>
          <a:p>
            <a:r>
              <a:rPr lang="en-US" dirty="0" smtClean="0"/>
              <a:t>Jet, lepton/photon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rapidity cuts can be tightened</a:t>
            </a:r>
          </a:p>
          <a:p>
            <a:r>
              <a:rPr lang="en-US" dirty="0" smtClean="0"/>
              <a:t>PDFs, scales can be chosen differently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Now </a:t>
            </a:r>
            <a:r>
              <a:rPr lang="en-US" dirty="0"/>
              <a:t>available publicly for </a:t>
            </a:r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Z</a:t>
            </a:r>
            <a:r>
              <a:rPr lang="en-US" dirty="0"/>
              <a:t>+</a:t>
            </a:r>
            <a:r>
              <a:rPr lang="en-US" dirty="0">
                <a:sym typeface="Symbol"/>
              </a:rPr>
              <a:t>4 jets, QCD 4 </a:t>
            </a:r>
            <a:r>
              <a:rPr lang="en-US" dirty="0" smtClean="0">
                <a:sym typeface="Symbol"/>
              </a:rPr>
              <a:t>jets, </a:t>
            </a:r>
            <a:r>
              <a:rPr lang="el-GR" dirty="0" smtClean="0">
                <a:sym typeface="Symbol"/>
              </a:rPr>
              <a:t>γγ</a:t>
            </a:r>
            <a:r>
              <a:rPr lang="en-US" dirty="0" smtClean="0">
                <a:sym typeface="Symbol"/>
              </a:rPr>
              <a:t>+2 jets (</a:t>
            </a:r>
            <a:r>
              <a:rPr lang="en-US" dirty="0" err="1" smtClean="0">
                <a:sym typeface="Symbol"/>
              </a:rPr>
              <a:t>std</a:t>
            </a:r>
            <a:r>
              <a:rPr lang="en-US" dirty="0" smtClean="0">
                <a:sym typeface="Symbol"/>
              </a:rPr>
              <a:t> &amp; VBF)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W+4 Jets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52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Scale variation reduced substantially at NLO</a:t>
            </a:r>
          </a:p>
          <a:p>
            <a:r>
              <a:rPr lang="en-US" sz="2000" dirty="0" smtClean="0"/>
              <a:t>Successive jet distributions fall more steeply</a:t>
            </a:r>
          </a:p>
          <a:p>
            <a:r>
              <a:rPr lang="en-US" sz="2000" dirty="0" smtClean="0"/>
              <a:t>Shapes of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jet distribution unchanged at NLO — but first three are slightly steeper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7" y="811978"/>
            <a:ext cx="7700483" cy="43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Vector+Jets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ackground to 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any searches of new physics</a:t>
            </a:r>
          </a:p>
          <a:p>
            <a:pPr lvl="1"/>
            <a:r>
              <a:rPr lang="en-US" sz="2200" dirty="0" smtClean="0"/>
              <a:t>Measurements of Higgs properties</a:t>
            </a:r>
          </a:p>
          <a:p>
            <a:pPr lvl="1"/>
            <a:r>
              <a:rPr lang="en-US" sz="2200" dirty="0" smtClean="0"/>
              <a:t>Measurements of top properties</a:t>
            </a:r>
          </a:p>
          <a:p>
            <a:pPr lvl="1"/>
            <a:endParaRPr lang="en-US" dirty="0"/>
          </a:p>
          <a:p>
            <a:r>
              <a:rPr lang="en-US" dirty="0" smtClean="0"/>
              <a:t>Standard candle for checking our understanding of Standard-Model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Comparisons to Atlas data 36 pb</a:t>
            </a:r>
            <a:r>
              <a:rPr lang="en-US" baseline="30000" dirty="0" smtClean="0"/>
              <a:t>−1</a:t>
            </a:r>
            <a:r>
              <a:rPr lang="en-US" dirty="0" smtClean="0"/>
              <a:t> [1201.1276]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1"/>
            <a:ext cx="2961290" cy="4389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16182"/>
            <a:ext cx="2977292" cy="373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49" y="1330036"/>
            <a:ext cx="3131887" cy="28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8213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r>
              <a:rPr lang="en-US" dirty="0" smtClean="0"/>
              <a:t>7 </a:t>
            </a:r>
            <a:r>
              <a:rPr lang="en-US" dirty="0" err="1" smtClean="0"/>
              <a:t>TeV</a:t>
            </a:r>
            <a:r>
              <a:rPr lang="en-US" dirty="0" smtClean="0"/>
              <a:t> results from CMS (March 2014)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" y="730596"/>
            <a:ext cx="3519321" cy="4679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76" y="730596"/>
            <a:ext cx="3530404" cy="4679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34" y="731520"/>
            <a:ext cx="3519805" cy="4679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79" y="1332275"/>
            <a:ext cx="2057449" cy="27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Scales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Wide range of event energies</a:t>
                </a:r>
              </a:p>
              <a:p>
                <a:endParaRPr lang="en-US" dirty="0"/>
              </a:p>
              <a:p>
                <a:r>
                  <a:rPr lang="en-US" dirty="0" smtClean="0"/>
                  <a:t>Need an event-by-event dynamical scale</a:t>
                </a:r>
              </a:p>
              <a:p>
                <a:endParaRPr lang="en-US" dirty="0"/>
              </a:p>
              <a:p>
                <a:r>
                  <a:rPr lang="en-US" dirty="0" smtClean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efine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T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T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T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𝑊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as central scale, standard variations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central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√2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,1,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6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Z+4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8915400" cy="1447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Distributions very similar to W+4 jets</a:t>
            </a:r>
          </a:p>
          <a:p>
            <a:r>
              <a:rPr lang="en-US" sz="2200" dirty="0" smtClean="0"/>
              <a:t>Ratios to W</a:t>
            </a:r>
            <a:r>
              <a:rPr lang="en-US" sz="2200" dirty="0" smtClean="0">
                <a:sym typeface="Symbol"/>
              </a:rPr>
              <a:t> have small corrections</a:t>
            </a:r>
          </a:p>
          <a:p>
            <a:r>
              <a:rPr lang="en-US" sz="2200" dirty="0" smtClean="0">
                <a:sym typeface="Symbol"/>
              </a:rPr>
              <a:t>Overall shapes of ratios determined by </a:t>
            </a:r>
            <a:r>
              <a:rPr lang="en-US" sz="2200" i="1" dirty="0" smtClean="0">
                <a:sym typeface="Symbol"/>
              </a:rPr>
              <a:t>x</a:t>
            </a:r>
            <a:r>
              <a:rPr lang="en-US" sz="2200" dirty="0" smtClean="0">
                <a:sym typeface="Symbol"/>
              </a:rPr>
              <a:t> dependence of </a:t>
            </a:r>
            <a:r>
              <a:rPr lang="en-US" sz="2200" i="1" dirty="0" smtClean="0">
                <a:sym typeface="Symbol"/>
              </a:rPr>
              <a:t>u</a:t>
            </a:r>
            <a:r>
              <a:rPr lang="en-US" sz="2200" dirty="0" smtClean="0">
                <a:sym typeface="Symbol"/>
              </a:rPr>
              <a:t>/</a:t>
            </a:r>
            <a:r>
              <a:rPr lang="en-US" sz="2200" i="1" dirty="0" smtClean="0">
                <a:sym typeface="Symbol"/>
              </a:rPr>
              <a:t>d</a:t>
            </a:r>
            <a:r>
              <a:rPr lang="en-US" sz="2200" dirty="0" smtClean="0">
                <a:sym typeface="Symbol"/>
              </a:rPr>
              <a:t> ratios</a:t>
            </a:r>
            <a:endParaRPr lang="en-US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55" y="1199322"/>
            <a:ext cx="6256643" cy="41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W+5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39763"/>
          </a:xfrm>
        </p:spPr>
        <p:txBody>
          <a:bodyPr/>
          <a:lstStyle/>
          <a:p>
            <a:r>
              <a:rPr lang="en-US" dirty="0" smtClean="0"/>
              <a:t>Scale dependence narrows substantially at NLO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12" y="1375177"/>
            <a:ext cx="4412380" cy="43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W+5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06" y="2209800"/>
            <a:ext cx="8991600" cy="4572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Scale-uncertainty bands shrink dramatically</a:t>
            </a:r>
          </a:p>
          <a:p>
            <a:pPr marL="0" indent="0">
              <a:buNone/>
            </a:pPr>
            <a:r>
              <a:rPr lang="en-US" dirty="0" smtClean="0"/>
              <a:t>Last </a:t>
            </a:r>
            <a:r>
              <a:rPr lang="en-US" dirty="0"/>
              <a:t>jet shape is stable, harder jets have steeper spectrum </a:t>
            </a:r>
            <a:r>
              <a:rPr lang="en-US" dirty="0" smtClean="0"/>
              <a:t>at NLO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1" y="1219200"/>
            <a:ext cx="7507849" cy="44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Jet-Production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Ratios reduce uncertainties both in experiment and theory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Relaxation of kinematic restrictions leads to NLO corrections at large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 </a:t>
            </a:r>
            <a:r>
              <a:rPr lang="en-US" i="1" dirty="0" smtClean="0"/>
              <a:t>V</a:t>
            </a:r>
            <a:r>
              <a:rPr lang="en-US" dirty="0" smtClean="0"/>
              <a:t>+3/</a:t>
            </a:r>
            <a:r>
              <a:rPr lang="en-US" i="1" dirty="0" smtClean="0"/>
              <a:t>V</a:t>
            </a:r>
            <a:r>
              <a:rPr lang="en-US" dirty="0" smtClean="0"/>
              <a:t>+2, otherwise stable</a:t>
            </a:r>
          </a:p>
          <a:p>
            <a:r>
              <a:rPr lang="en-US" dirty="0" smtClean="0"/>
              <a:t>Ratio is not constant as a function of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endParaRPr lang="en-US" i="1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49" y="1600200"/>
            <a:ext cx="5761951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Palatino Linotype" pitchFamily="18" charset="0"/>
              </a:rPr>
              <a:t>W</a:t>
            </a:r>
            <a:r>
              <a:rPr lang="en-US" baseline="30000" dirty="0" smtClean="0">
                <a:latin typeface="Palatino Linotype" pitchFamily="18" charset="0"/>
                <a:cs typeface="Times New Roman"/>
              </a:rPr>
              <a:t>−</a:t>
            </a:r>
            <a:r>
              <a:rPr lang="en-US" dirty="0" smtClean="0">
                <a:latin typeface="Palatino Linotype" pitchFamily="18" charset="0"/>
                <a:cs typeface="Times New Roman"/>
              </a:rPr>
              <a:t>+Jet </a:t>
            </a:r>
            <a:r>
              <a:rPr lang="en-US" dirty="0">
                <a:latin typeface="Palatino Linotype" pitchFamily="18" charset="0"/>
                <a:cs typeface="Times New Roman"/>
              </a:rPr>
              <a:t>R</a:t>
            </a:r>
            <a:r>
              <a:rPr lang="en-US" dirty="0" smtClean="0">
                <a:latin typeface="Palatino Linotype" pitchFamily="18" charset="0"/>
                <a:cs typeface="Times New Roman"/>
              </a:rPr>
              <a:t>atios</a:t>
            </a:r>
            <a:endParaRPr lang="en-US" dirty="0">
              <a:latin typeface="Palatino Linotyp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Study </a:t>
                </a:r>
                <a:r>
                  <a:rPr lang="en-US" i="1" dirty="0" smtClean="0"/>
                  <a:t>W</a:t>
                </a:r>
                <a:r>
                  <a:rPr lang="en-US" baseline="30000" dirty="0" smtClean="0">
                    <a:latin typeface="Times New Roman"/>
                    <a:cs typeface="Times New Roman"/>
                  </a:rPr>
                  <a:t> −</a:t>
                </a:r>
                <a:r>
                  <a:rPr lang="en-US" dirty="0" smtClean="0"/>
                  <a:t>+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-jet/</a:t>
                </a:r>
                <a:r>
                  <a:rPr lang="en-US" i="1" dirty="0" smtClean="0"/>
                  <a:t>W</a:t>
                </a:r>
                <a:r>
                  <a:rPr lang="en-US" i="1" baseline="30000" dirty="0" smtClean="0"/>
                  <a:t> </a:t>
                </a:r>
                <a:r>
                  <a:rPr lang="en-US" baseline="30000" dirty="0" smtClean="0">
                    <a:latin typeface="Times New Roman"/>
                    <a:cs typeface="Times New Roman"/>
                  </a:rPr>
                  <a:t>−</a:t>
                </a:r>
                <a:r>
                  <a:rPr lang="en-US" dirty="0" smtClean="0"/>
                  <a:t>+(</a:t>
                </a:r>
                <a:r>
                  <a:rPr lang="en-US" i="1" dirty="0" smtClean="0"/>
                  <a:t>n</a:t>
                </a:r>
                <a:r>
                  <a:rPr lang="en-US" dirty="0" smtClean="0">
                    <a:latin typeface="Times New Roman"/>
                    <a:cs typeface="Times New Roman"/>
                  </a:rPr>
                  <a:t>−</a:t>
                </a:r>
                <a:r>
                  <a:rPr lang="en-US" dirty="0" smtClean="0"/>
                  <a:t>1)-jet ratios as a function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sup>
                    </m:sSubSup>
                  </m:oMath>
                </a14:m>
                <a:endParaRPr lang="en-US" i="1" baseline="30000" dirty="0" smtClean="0"/>
              </a:p>
              <a:p>
                <a:r>
                  <a:rPr lang="en-US" dirty="0" smtClean="0"/>
                  <a:t>Model cross sections as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Do the ratios require </a:t>
                </a:r>
                <a:r>
                  <a:rPr lang="en-US" dirty="0" err="1" smtClean="0"/>
                  <a:t>resummation</a:t>
                </a:r>
                <a:r>
                  <a:rPr lang="en-US" dirty="0" smtClean="0"/>
                  <a:t>?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48" y="2514600"/>
            <a:ext cx="8133839" cy="17055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4272991"/>
            <a:ext cx="2011684" cy="36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943612" cy="36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dirty="0" smtClean="0"/>
              <a:t>Let’s try extrapolating ratios to larger </a:t>
            </a:r>
            <a:r>
              <a:rPr lang="en-US" i="1" dirty="0" smtClean="0"/>
              <a:t>n</a:t>
            </a:r>
          </a:p>
          <a:p>
            <a:r>
              <a:rPr lang="en-US" dirty="0" smtClean="0"/>
              <a:t>We know the </a:t>
            </a:r>
            <a:r>
              <a:rPr lang="en-US" i="1" dirty="0" smtClean="0"/>
              <a:t>W</a:t>
            </a:r>
            <a:r>
              <a:rPr lang="en-US" dirty="0" smtClean="0"/>
              <a:t>+2/</a:t>
            </a:r>
            <a:r>
              <a:rPr lang="en-US" i="1" dirty="0" smtClean="0"/>
              <a:t>W</a:t>
            </a:r>
            <a:r>
              <a:rPr lang="en-US" dirty="0" smtClean="0"/>
              <a:t>+1 ratio behaves differently from </a:t>
            </a:r>
            <a:r>
              <a:rPr lang="en-US" i="1" dirty="0" err="1" smtClean="0"/>
              <a:t>W</a:t>
            </a:r>
            <a:r>
              <a:rPr lang="en-US" dirty="0" err="1" smtClean="0"/>
              <a:t>+</a:t>
            </a:r>
            <a:r>
              <a:rPr lang="en-US" i="1" dirty="0" err="1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W</a:t>
            </a:r>
            <a:r>
              <a:rPr lang="en-US" dirty="0" smtClean="0"/>
              <a:t>+(</a:t>
            </a:r>
            <a:r>
              <a:rPr lang="en-US" i="1" dirty="0" smtClean="0"/>
              <a:t>n</a:t>
            </a:r>
            <a:r>
              <a:rPr lang="en-US" dirty="0" smtClean="0">
                <a:latin typeface="Times New Roman"/>
                <a:cs typeface="Times New Roman"/>
              </a:rPr>
              <a:t>−</a:t>
            </a:r>
            <a:r>
              <a:rPr lang="en-US" dirty="0" smtClean="0"/>
              <a:t>1) ratios, because of kinematic constraints &amp; missing processes (especially at LO)</a:t>
            </a:r>
          </a:p>
          <a:p>
            <a:r>
              <a:rPr lang="en-US" dirty="0" smtClean="0"/>
              <a:t>We could extrapolate from </a:t>
            </a:r>
            <a:r>
              <a:rPr lang="en-US" i="1" dirty="0" smtClean="0"/>
              <a:t>W</a:t>
            </a:r>
            <a:r>
              <a:rPr lang="en-US" dirty="0" smtClean="0"/>
              <a:t>+4/</a:t>
            </a:r>
            <a:r>
              <a:rPr lang="en-US" i="1" dirty="0" smtClean="0"/>
              <a:t>W</a:t>
            </a:r>
            <a:r>
              <a:rPr lang="en-US" dirty="0" smtClean="0"/>
              <a:t>+3 &amp; </a:t>
            </a:r>
            <a:r>
              <a:rPr lang="en-US" i="1" dirty="0" smtClean="0"/>
              <a:t>W</a:t>
            </a:r>
            <a:r>
              <a:rPr lang="en-US" dirty="0" smtClean="0"/>
              <a:t>+3/</a:t>
            </a:r>
            <a:r>
              <a:rPr lang="en-US" i="1" dirty="0" smtClean="0"/>
              <a:t>W</a:t>
            </a:r>
            <a:r>
              <a:rPr lang="en-US" dirty="0" smtClean="0"/>
              <a:t>+2 — but with two points and two parameters, how meaningful is that?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the W+5/W+4 ratio, a linear fit (with excellent 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dof</a:t>
            </a:r>
            <a:r>
              <a:rPr lang="en-US" dirty="0" smtClean="0"/>
              <a:t>) makes the extrapolation meaningful:</a:t>
            </a:r>
          </a:p>
          <a:p>
            <a:pPr marL="0" indent="0">
              <a:buNone/>
            </a:pPr>
            <a:r>
              <a:rPr lang="en-US" dirty="0" smtClean="0"/>
              <a:t>		W</a:t>
            </a:r>
            <a:r>
              <a:rPr lang="en-US" baseline="30000" dirty="0" smtClean="0">
                <a:latin typeface="Times New Roman"/>
                <a:cs typeface="Times New Roman"/>
              </a:rPr>
              <a:t>−</a:t>
            </a:r>
            <a:r>
              <a:rPr lang="en-US" dirty="0" smtClean="0"/>
              <a:t> + 6 jets: 0.15 </a:t>
            </a:r>
            <a:r>
              <a:rPr lang="en-US" dirty="0"/>
              <a:t>± </a:t>
            </a:r>
            <a:r>
              <a:rPr lang="en-US" dirty="0" smtClean="0"/>
              <a:t>0.01 </a:t>
            </a:r>
            <a:r>
              <a:rPr lang="en-US" dirty="0" err="1" smtClean="0"/>
              <a:t>pb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pl-PL" dirty="0" smtClean="0"/>
              <a:t>W</a:t>
            </a:r>
            <a:r>
              <a:rPr lang="pl-PL" baseline="30000" dirty="0"/>
              <a:t>+</a:t>
            </a:r>
            <a:r>
              <a:rPr lang="pl-PL" dirty="0"/>
              <a:t> + 6 </a:t>
            </a:r>
            <a:r>
              <a:rPr lang="pl-PL" dirty="0" smtClean="0"/>
              <a:t>jets: </a:t>
            </a:r>
            <a:r>
              <a:rPr lang="pl-PL" dirty="0"/>
              <a:t>0.30 ± 0.03 pb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4629921" cy="2913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17" y="1691640"/>
            <a:ext cx="4639065" cy="2913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2" y="2209794"/>
            <a:ext cx="3657608" cy="2743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Extrapolations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13185" y="5855825"/>
            <a:ext cx="809240" cy="838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582302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Uncertainty estimates from Monte-Carlo simulation of synthetic data</a:t>
            </a:r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5322425" y="6274925"/>
            <a:ext cx="621175" cy="0"/>
          </a:xfrm>
          <a:prstGeom prst="straightConnector1">
            <a:avLst/>
          </a:prstGeom>
          <a:ln w="34925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8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jet</m:t>
                        </m:r>
                      </m:sup>
                    </m:sSubSup>
                  </m:oMath>
                </a14:m>
                <a:r>
                  <a:rPr lang="en-US" dirty="0" smtClean="0"/>
                  <a:t>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Look at distribution of total transverse energy in jets: good probe into high-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physics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try to extrapolate the distribution to W+6 jets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46" y="2438400"/>
            <a:ext cx="4051471" cy="3546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181600"/>
            <a:ext cx="22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Different thresholds</a:t>
            </a:r>
            <a:endParaRPr lang="en-US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669268"/>
            <a:ext cx="22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Different peaks</a:t>
            </a:r>
            <a:endParaRPr lang="en-US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Strong </a:t>
            </a:r>
            <a:r>
              <a:rPr lang="en-US" dirty="0"/>
              <a:t>coupling is</a:t>
            </a:r>
            <a:r>
              <a:rPr lang="en-US" dirty="0">
                <a:solidFill>
                  <a:srgbClr val="C00000"/>
                </a:solidFill>
              </a:rPr>
              <a:t> not </a:t>
            </a:r>
            <a:r>
              <a:rPr lang="en-US" dirty="0"/>
              <a:t>small: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-25000" dirty="0">
                <a:sym typeface="Symbol" pitchFamily="18" charset="2"/>
              </a:rPr>
              <a:t>s</a:t>
            </a:r>
            <a:r>
              <a:rPr lang="en-US" dirty="0"/>
              <a:t>(M</a:t>
            </a:r>
            <a:r>
              <a:rPr lang="en-US" i="1" baseline="-25000" dirty="0"/>
              <a:t>Z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 0.12 and running is important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events have high multiplicity of hard clusters (jets)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each jet has a high multiplicity of hadrons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higher-order </a:t>
            </a:r>
            <a:r>
              <a:rPr lang="en-US" dirty="0" err="1"/>
              <a:t>perturbative</a:t>
            </a:r>
            <a:r>
              <a:rPr lang="en-US" dirty="0"/>
              <a:t> corrections are important</a:t>
            </a:r>
          </a:p>
          <a:p>
            <a:r>
              <a:rPr lang="en-US" dirty="0"/>
              <a:t>Processes can involve multiple scales: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(</a:t>
            </a:r>
            <a:r>
              <a:rPr lang="en-US" i="1" dirty="0"/>
              <a:t>W</a:t>
            </a:r>
            <a:r>
              <a:rPr lang="en-US" dirty="0"/>
              <a:t>) &amp; M</a:t>
            </a:r>
            <a:r>
              <a:rPr lang="en-US" i="1" baseline="-25000" dirty="0"/>
              <a:t>W</a:t>
            </a:r>
            <a:endParaRPr lang="en-US" dirty="0"/>
          </a:p>
          <a:p>
            <a:pPr lvl="1">
              <a:buFont typeface="Symbol" pitchFamily="18" charset="2"/>
              <a:buChar char="Þ"/>
            </a:pPr>
            <a:r>
              <a:rPr lang="en-US" dirty="0"/>
              <a:t>need </a:t>
            </a:r>
            <a:r>
              <a:rPr lang="en-US" dirty="0" err="1"/>
              <a:t>resummation</a:t>
            </a:r>
            <a:r>
              <a:rPr lang="en-US" dirty="0"/>
              <a:t> of logarithms</a:t>
            </a:r>
          </a:p>
          <a:p>
            <a:r>
              <a:rPr lang="en-US" sz="2000" dirty="0"/>
              <a:t>Confinement introduces further issues of mapping </a:t>
            </a:r>
            <a:r>
              <a:rPr lang="en-US" sz="2000" dirty="0" err="1"/>
              <a:t>partons</a:t>
            </a:r>
            <a:r>
              <a:rPr lang="en-US" sz="2000" dirty="0"/>
              <a:t> to hadrons, but for suitably-averaged quantities (infrared-safe) avoiding small E scales, this is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a problem (power corrections)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1300"/>
            <a:ext cx="3943704" cy="4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400800"/>
              </a:xfrm>
            </p:spPr>
            <p:txBody>
              <a:bodyPr/>
              <a:lstStyle/>
              <a:p>
                <a:r>
                  <a:rPr lang="en-US" dirty="0" smtClean="0"/>
                  <a:t>Can’t extrapolate point-by-point: different thresholds, different peaks, different phase space</a:t>
                </a:r>
              </a:p>
              <a:p>
                <a:endParaRPr lang="en-US" dirty="0"/>
              </a:p>
              <a:p>
                <a:r>
                  <a:rPr lang="en-US" dirty="0" smtClean="0"/>
                  <a:t>Try fitting &amp; extrapolating fit parameters</a:t>
                </a:r>
              </a:p>
              <a:p>
                <a:pPr marL="347663" indent="-347663">
                  <a:buNone/>
                </a:pPr>
                <a:r>
                  <a:rPr lang="en-US" dirty="0" smtClean="0"/>
                  <a:t>	What form should we use?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At small </a:t>
                </a:r>
                <a:r>
                  <a:rPr lang="en-US" i="1" dirty="0" smtClean="0"/>
                  <a:t>H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, integral looks like</a:t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Tmin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At large </a:t>
                </a:r>
                <a:r>
                  <a:rPr lang="en-US" i="1" dirty="0" smtClean="0"/>
                  <a:t>H</a:t>
                </a:r>
                <a:r>
                  <a:rPr lang="en-US" baseline="-25000" dirty="0" smtClean="0"/>
                  <a:t>T</a:t>
                </a:r>
                <a:r>
                  <a:rPr lang="en-US" dirty="0"/>
                  <a:t>, </a:t>
                </a:r>
                <a:r>
                  <a:rPr lang="en-US" dirty="0" smtClean="0"/>
                  <a:t>phase space becomes constrained, suggesting a factor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T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max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(</a:t>
                </a:r>
                <a:r>
                  <a:rPr lang="en-US" sz="1800" dirty="0" smtClean="0">
                    <a:solidFill>
                      <a:schemeClr val="bg1">
                        <a:lumMod val="50000"/>
                      </a:schemeClr>
                    </a:solidFill>
                  </a:rPr>
                  <a:t>previously seen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T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Try</a:t>
                </a:r>
              </a:p>
              <a:p>
                <a:endParaRPr lang="en-US" dirty="0"/>
              </a:p>
              <a:p>
                <a:pPr>
                  <a:buFont typeface="Symbol" panose="05050102010706020507" pitchFamily="18" charset="2"/>
                  <a:buChar char="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Terrible fit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400800"/>
              </a:xfrm>
              <a:blipFill rotWithShape="1">
                <a:blip r:embed="rId4"/>
                <a:stretch>
                  <a:fillRect l="-1111" t="-762" b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21" y="2758300"/>
            <a:ext cx="1927864" cy="7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734" y="5170025"/>
            <a:ext cx="5448322" cy="6990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48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r>
                  <a:rPr lang="en-US" dirty="0" smtClean="0"/>
                  <a:t>But for ratios of distributions, this form gives great fits!</a:t>
                </a:r>
              </a:p>
              <a:p>
                <a:r>
                  <a:rPr lang="en-US" dirty="0" smtClean="0"/>
                  <a:t>Extrapolate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: linear extrapolations work well; fit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to total cross section</a:t>
                </a:r>
              </a:p>
              <a:p>
                <a:r>
                  <a:rPr lang="en-US" dirty="0" smtClean="0"/>
                  <a:t>Use </a:t>
                </a:r>
                <a:r>
                  <a:rPr lang="en-US" dirty="0" err="1" smtClean="0"/>
                  <a:t>numerics</a:t>
                </a:r>
                <a:r>
                  <a:rPr lang="en-US" dirty="0" smtClean="0"/>
                  <a:t> or fit form (more convenient)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96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452622"/>
            <a:ext cx="6858014" cy="59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Study of an important Standard-Model process at high jet multiplicity: W+4,5 jets</a:t>
            </a:r>
          </a:p>
          <a:p>
            <a:endParaRPr lang="en-US" dirty="0" smtClean="0"/>
          </a:p>
          <a:p>
            <a:r>
              <a:rPr lang="en-US" dirty="0" smtClean="0"/>
              <a:t>Study of Standard-Model signals in widely-varying kinematic regimes gives confidence in our ability to understand backgrounds quantitatively at high multiplicity</a:t>
            </a:r>
          </a:p>
          <a:p>
            <a:endParaRPr lang="en-US" dirty="0" smtClean="0"/>
          </a:p>
          <a:p>
            <a:r>
              <a:rPr lang="en-US" dirty="0" smtClean="0"/>
              <a:t>Reliability of ratios, </a:t>
            </a:r>
            <a:r>
              <a:rPr lang="en-US" smtClean="0"/>
              <a:t>signs of </a:t>
            </a:r>
            <a:r>
              <a:rPr lang="en-US" dirty="0" smtClean="0"/>
              <a:t>universality for </a:t>
            </a:r>
            <a:r>
              <a:rPr lang="en-US" dirty="0" smtClean="0">
                <a:sym typeface="Symbol"/>
              </a:rPr>
              <a:t> 3 jets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Extrapolations to W+6 jets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152400"/>
            <a:ext cx="1777778" cy="1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Right Scale?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</p:spPr>
            <p:txBody>
              <a:bodyPr/>
              <a:lstStyle/>
              <a:p>
                <a:r>
                  <a:rPr lang="en-US" dirty="0" smtClean="0"/>
                  <a:t>Need to introduce renormalization scale to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, and a factorization scale to separate long-distance physics</a:t>
                </a:r>
              </a:p>
              <a:p>
                <a:endParaRPr lang="en-US" dirty="0"/>
              </a:p>
              <a:p>
                <a:r>
                  <a:rPr lang="en-US" dirty="0" smtClean="0"/>
                  <a:t>Physical observables should be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independent</a:t>
                </a:r>
                <a:r>
                  <a:rPr lang="en-US" dirty="0" smtClean="0"/>
                  <a:t> of these unphysical scales</a:t>
                </a:r>
              </a:p>
              <a:p>
                <a:endParaRPr lang="en-US" dirty="0"/>
              </a:p>
              <a:p>
                <a:r>
                  <a:rPr lang="en-US" dirty="0" smtClean="0"/>
                  <a:t>But truncated perturbation theory isn’t: the dependence is typically of </a:t>
                </a:r>
                <a:r>
                  <a:rPr lang="en-US" sz="2800" b="1" dirty="0" smtClean="0">
                    <a:latin typeface="Edwardian Script ITC" panose="030303020407070D0804" pitchFamily="66" charset="0"/>
                  </a:rPr>
                  <a:t>O</a:t>
                </a:r>
                <a:r>
                  <a:rPr lang="en-US" dirty="0" smtClean="0"/>
                  <a:t>(first omitted order)</a:t>
                </a:r>
              </a:p>
              <a:p>
                <a:endParaRPr lang="en-US" dirty="0"/>
              </a:p>
              <a:p>
                <a:r>
                  <a:rPr lang="en-US" dirty="0" smtClean="0"/>
                  <a:t>Leading Order (LO —“tree level”) will have unacceptably large dependence</a:t>
                </a:r>
              </a:p>
              <a:p>
                <a:r>
                  <a:rPr lang="en-US" dirty="0" smtClean="0"/>
                  <a:t>Next-to-Leading Order (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NLO</a:t>
                </a:r>
                <a:r>
                  <a:rPr lang="en-US" dirty="0" smtClean="0"/>
                  <a:t>) reduces this dependence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  <a:blipFill rotWithShape="1">
                <a:blip r:embed="rId2"/>
                <a:stretch>
                  <a:fillRect l="-945" t="-956" r="-1309" b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5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NLO with Many Jets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410200"/>
          </a:xfrm>
        </p:spPr>
        <p:txBody>
          <a:bodyPr>
            <a:noAutofit/>
          </a:bodyPr>
          <a:lstStyle/>
          <a:p>
            <a:pPr marL="320040" indent="-320040"/>
            <a:r>
              <a:rPr lang="en-US" sz="2000" dirty="0" smtClean="0"/>
              <a:t>NLO: reduced scale dependence </a:t>
            </a:r>
            <a:br>
              <a:rPr lang="en-US" sz="2000" dirty="0" smtClean="0"/>
            </a:br>
            <a:r>
              <a:rPr lang="en-US" sz="2000" dirty="0" smtClean="0"/>
              <a:t>as expected</a:t>
            </a:r>
            <a:endParaRPr lang="en-US" sz="2000" dirty="0"/>
          </a:p>
          <a:p>
            <a:pPr marL="320040" indent="-320040"/>
            <a:r>
              <a:rPr lang="en-US" sz="2000" dirty="0" smtClean="0"/>
              <a:t>NLO </a:t>
            </a:r>
            <a:r>
              <a:rPr lang="en-US" sz="2000" dirty="0"/>
              <a:t>importance grows with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increasing number </a:t>
            </a:r>
            <a:r>
              <a:rPr lang="en-US" sz="2000" dirty="0"/>
              <a:t>of jets</a:t>
            </a:r>
          </a:p>
          <a:p>
            <a:pPr indent="-320040">
              <a:spcBef>
                <a:spcPts val="0"/>
              </a:spcBef>
              <a:buNone/>
            </a:pPr>
            <a:endParaRPr lang="en-US" sz="2000" dirty="0" smtClean="0"/>
          </a:p>
          <a:p>
            <a:pPr indent="-320040"/>
            <a:r>
              <a:rPr lang="en-US" sz="2000" dirty="0" smtClean="0"/>
              <a:t>Applications to Multi-Jet Processes: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Measurements of Standard-Model </a:t>
            </a:r>
            <a:br>
              <a:rPr lang="en-US" sz="1800" dirty="0" smtClean="0"/>
            </a:br>
            <a:r>
              <a:rPr lang="en-US" sz="1800" dirty="0" smtClean="0"/>
              <a:t>distributions &amp; cross sections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Estimating backgrounds in </a:t>
            </a:r>
            <a:br>
              <a:rPr lang="en-US" sz="1800" dirty="0" smtClean="0"/>
            </a:br>
            <a:r>
              <a:rPr lang="en-US" sz="1800" dirty="0" smtClean="0"/>
              <a:t>searches				</a:t>
            </a:r>
          </a:p>
          <a:p>
            <a:r>
              <a:rPr lang="en-US" sz="2000" dirty="0" smtClean="0"/>
              <a:t>Expect </a:t>
            </a:r>
            <a:r>
              <a:rPr lang="en-US" sz="2000" dirty="0"/>
              <a:t>predictions reliable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10–15%</a:t>
            </a:r>
          </a:p>
          <a:p>
            <a:r>
              <a:rPr lang="en-US" sz="2000" dirty="0" smtClean="0"/>
              <a:t>&lt;5% </a:t>
            </a:r>
            <a:r>
              <a:rPr lang="en-US" sz="2000" dirty="0"/>
              <a:t>predictions will require NNLO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96" y="1371600"/>
            <a:ext cx="4542444" cy="49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CMS 10-Jet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181344" cy="4160520"/>
          </a:xfrm>
        </p:spPr>
      </p:pic>
    </p:spTree>
    <p:extLst>
      <p:ext uri="{BB962C8B-B14F-4D97-AF65-F5344CB8AC3E}">
        <p14:creationId xmlns:p14="http://schemas.microsoft.com/office/powerpoint/2010/main" val="31336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QCD-Improved Parton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Parton-hadron duality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1828800"/>
            <a:ext cx="685800" cy="1219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p</a:t>
            </a:r>
            <a:endParaRPr lang="en-US" i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77000" y="1828800"/>
            <a:ext cx="685800" cy="1219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p</a:t>
            </a:r>
            <a:endParaRPr lang="en-US" i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7" name="Straight Connector 6"/>
          <p:cNvCxnSpPr>
            <a:stCxn id="4" idx="6"/>
          </p:cNvCxnSpPr>
          <p:nvPr/>
        </p:nvCxnSpPr>
        <p:spPr>
          <a:xfrm>
            <a:off x="2286000" y="2438400"/>
            <a:ext cx="192024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2856" y="2438400"/>
            <a:ext cx="192024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4206240" y="2255520"/>
            <a:ext cx="353050" cy="356616"/>
          </a:xfrm>
          <a:prstGeom prst="ellipse">
            <a:avLst/>
          </a:prstGeom>
          <a:solidFill>
            <a:srgbClr val="FFC000">
              <a:alpha val="50196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56787" y="2590391"/>
            <a:ext cx="267613" cy="91480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1381760"/>
            <a:ext cx="293013" cy="86908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733800" y="2585311"/>
            <a:ext cx="536653" cy="69128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60041" y="1513840"/>
            <a:ext cx="268325" cy="771955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19480" y="2057400"/>
            <a:ext cx="762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23544" y="2438400"/>
            <a:ext cx="676656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24560" y="2825496"/>
            <a:ext cx="762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67880" y="2443071"/>
            <a:ext cx="6858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093712" y="2825496"/>
            <a:ext cx="762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095744" y="2057400"/>
            <a:ext cx="762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96" y="4191000"/>
            <a:ext cx="8168722" cy="12493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H="1" flipV="1">
            <a:off x="4165600" y="1391920"/>
            <a:ext cx="64213" cy="51805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800600" y="2057400"/>
            <a:ext cx="292814" cy="38100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429000" y="2438399"/>
            <a:ext cx="292814" cy="38100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4074160" y="2814320"/>
            <a:ext cx="457200" cy="162587"/>
          </a:xfrm>
          <a:custGeom>
            <a:avLst/>
            <a:gdLst>
              <a:gd name="connsiteX0" fmla="*/ 0 w 457200"/>
              <a:gd name="connsiteY0" fmla="*/ 10160 h 162587"/>
              <a:gd name="connsiteX1" fmla="*/ 203200 w 457200"/>
              <a:gd name="connsiteY1" fmla="*/ 162560 h 162587"/>
              <a:gd name="connsiteX2" fmla="*/ 457200 w 457200"/>
              <a:gd name="connsiteY2" fmla="*/ 0 h 16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62587">
                <a:moveTo>
                  <a:pt x="0" y="10160"/>
                </a:moveTo>
                <a:cubicBezTo>
                  <a:pt x="63500" y="87206"/>
                  <a:pt x="127000" y="164253"/>
                  <a:pt x="203200" y="162560"/>
                </a:cubicBezTo>
                <a:cubicBezTo>
                  <a:pt x="279400" y="160867"/>
                  <a:pt x="368300" y="80433"/>
                  <a:pt x="457200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1371600"/>
            <a:ext cx="8839200" cy="2971800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4343400"/>
            <a:ext cx="8534400" cy="2286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Tree-level matrix elements for LO and real-emission terms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known since ’80s </a:t>
            </a:r>
            <a:r>
              <a:rPr lang="en-US" dirty="0" smtClean="0">
                <a:solidFill>
                  <a:srgbClr val="66FF33"/>
                </a:solidFill>
                <a:sym typeface="Wingdings" pitchFamily="2" charset="2"/>
              </a:rPr>
              <a:t></a:t>
            </a:r>
          </a:p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…but we’ve improved efficiency since then (</a:t>
            </a:r>
            <a:r>
              <a:rPr lang="en-US" sz="1900" dirty="0" smtClean="0">
                <a:solidFill>
                  <a:srgbClr val="C00000"/>
                </a:solidFill>
                <a:sym typeface="Wingdings" pitchFamily="2" charset="2"/>
              </a:rPr>
              <a:t>CSW, BCFW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pPr>
              <a:spcBef>
                <a:spcPts val="300"/>
              </a:spcBef>
            </a:pPr>
            <a:r>
              <a:rPr lang="en-US" dirty="0" smtClean="0"/>
              <a:t>Singular (soft &amp; collinear) behavior of tree-level amplitudes, integrals, initial-state collinear behavior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known since ’90s </a:t>
            </a:r>
            <a:r>
              <a:rPr lang="en-US" dirty="0" smtClean="0">
                <a:solidFill>
                  <a:srgbClr val="66FF33"/>
                </a:solidFill>
                <a:sym typeface="Wingdings" pitchFamily="2" charset="2"/>
              </a:rPr>
              <a:t></a:t>
            </a:r>
            <a:endParaRPr lang="en-US" i="1" dirty="0" smtClean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NLO </a:t>
            </a:r>
            <a:r>
              <a:rPr lang="en-US" dirty="0" err="1" smtClean="0"/>
              <a:t>parton</a:t>
            </a:r>
            <a:r>
              <a:rPr lang="en-US" dirty="0" smtClean="0"/>
              <a:t> distributions (</a:t>
            </a:r>
            <a:r>
              <a:rPr lang="en-US" sz="2100" dirty="0" smtClean="0"/>
              <a:t>MSTW</a:t>
            </a:r>
            <a:r>
              <a:rPr lang="en-US" dirty="0" smtClean="0"/>
              <a:t>,</a:t>
            </a:r>
            <a:r>
              <a:rPr lang="en-US" sz="2100" dirty="0" smtClean="0"/>
              <a:t>CTEQ</a:t>
            </a:r>
            <a:r>
              <a:rPr lang="en-US" dirty="0" smtClean="0"/>
              <a:t>,</a:t>
            </a:r>
            <a:r>
              <a:rPr lang="en-US" sz="2100" dirty="0" smtClean="0"/>
              <a:t>NNPDF</a:t>
            </a:r>
            <a:r>
              <a:rPr lang="en-US" dirty="0" smtClean="0"/>
              <a:t>,…)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continually refined since ’90s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66FF33"/>
                </a:solidFill>
                <a:sym typeface="Wingdings" pitchFamily="2" charset="2"/>
              </a:rPr>
              <a:t>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General framework for numerical programs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known since ’90s </a:t>
            </a:r>
            <a:r>
              <a:rPr lang="en-US" dirty="0" smtClean="0">
                <a:solidFill>
                  <a:srgbClr val="66FF33"/>
                </a:solidFill>
                <a:sym typeface="Wingdings" pitchFamily="2" charset="2"/>
              </a:rPr>
              <a:t></a:t>
            </a:r>
            <a:br>
              <a:rPr lang="en-US" dirty="0" smtClean="0">
                <a:solidFill>
                  <a:srgbClr val="66FF33"/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Catani, Seymour (1996); 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Giele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Glover, DAK (1993);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Frixione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Kunszt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Signer (1995)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Automating real—virtual cancellation for general processes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Gleisberg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Krauss; Seymour,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Tevlin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; Hasegawa,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Moch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Uwer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;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Frederix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Gehrmann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Greiner (2008);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Frederix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Frixione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Maltoni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Stelzer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(2009)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On-shell Methods:</a:t>
            </a:r>
            <a:r>
              <a:rPr lang="en-US" dirty="0" smtClean="0"/>
              <a:t> one-loop amplitudes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 W</a:t>
            </a:r>
            <a:r>
              <a:rPr lang="en-US" dirty="0" smtClean="0"/>
              <a:t>+2 jets (</a:t>
            </a:r>
            <a:r>
              <a:rPr lang="en-US" sz="2400" dirty="0" smtClean="0">
                <a:latin typeface="Times New Roman" pitchFamily="18" charset="0"/>
              </a:rPr>
              <a:t>MCFM</a:t>
            </a:r>
            <a:r>
              <a:rPr lang="en-US" dirty="0" smtClean="0"/>
              <a:t>)    </a:t>
            </a:r>
            <a:r>
              <a:rPr lang="en-US" dirty="0" smtClean="0">
                <a:sym typeface="Symbol" pitchFamily="18" charset="2"/>
              </a:rPr>
              <a:t>                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+3 jets       	    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+4 jets  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+5 </a:t>
            </a:r>
            <a:r>
              <a:rPr lang="en-US" dirty="0">
                <a:sym typeface="Symbol" pitchFamily="18" charset="2"/>
              </a:rPr>
              <a:t>jets  </a:t>
            </a:r>
            <a:endParaRPr lang="en-US" dirty="0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Bern, Dixon, DAK,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Weinzierl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(1997–8);     </a:t>
            </a:r>
            <a:r>
              <a:rPr lang="en-US" sz="2000" cap="small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BlackHat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;	     </a:t>
            </a:r>
            <a:r>
              <a:rPr lang="en-US" sz="2000" cap="small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BlackHat</a:t>
            </a:r>
            <a:r>
              <a:rPr lang="en-US" sz="2000" cap="small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Campbell, Glover, Miller (1997)           Rocket</a:t>
            </a:r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6928" y="5166360"/>
            <a:ext cx="8622792" cy="160934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Bottleneck: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one-loop amplitudes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 Linotype" pitchFamily="18" charset="0"/>
              </a:rPr>
              <a:t>Ingredients for NLO Calculations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10" name="Picture 9" descr="Basic Process for light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4411" y="1219200"/>
            <a:ext cx="1097189" cy="560786"/>
          </a:xfrm>
          <a:prstGeom prst="rect">
            <a:avLst/>
          </a:prstGeom>
        </p:spPr>
      </p:pic>
      <p:pic>
        <p:nvPicPr>
          <p:cNvPr id="11" name="Picture 10" descr="Real Emission for light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0506" y="1883710"/>
            <a:ext cx="1091094" cy="554690"/>
          </a:xfrm>
          <a:prstGeom prst="rect">
            <a:avLst/>
          </a:prstGeom>
        </p:spPr>
      </p:pic>
      <p:pic>
        <p:nvPicPr>
          <p:cNvPr id="9" name="Picture 8" descr="One-loop Interference for light 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8432" y="5080743"/>
            <a:ext cx="2413817" cy="4876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1000" y="4267200"/>
            <a:ext cx="8763000" cy="813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9115 -0.0034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9040442" cy="5029200"/>
          </a:xfrm>
        </p:spPr>
      </p:pic>
    </p:spTree>
    <p:extLst>
      <p:ext uri="{BB962C8B-B14F-4D97-AF65-F5344CB8AC3E}">
        <p14:creationId xmlns:p14="http://schemas.microsoft.com/office/powerpoint/2010/main" val="29746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KOSOWER@WPGROONFUVWZY5H8" val="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\bigg( \frac{dE}{E}\bigg)^p&#10;\rightarrow \ln^\tau \rho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9"/>
  <p:tag name="PICTUREFILESIZE" val="95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frac{d\sigma^{W+n}}{dH_T} = (2 a_s)^n N_n \ln^{\tau_n}\!\rho_n\, (1-H_{\rm T}/H_{\rm T}^{\rm max})^{\gamma_n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95"/>
  <p:tag name="PICTUREFILESIZE" val="18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input pptheader&#10;\begin{document}&#10;\def\vb{\vphantom{b}}&#10;\mathchardef\mhyphen=&quot;2D&#10;$$&#10;\frac{d\sigma}{dv} =&#10; \sum_{a,b}\underbrace{\int dx_{a\vb} dx_b\, f_{a\vb} f_b}_{\rm{long\mhyphen{}distance}}\,&#10;\underbrace{\int d{\rm Phase}_{ab}\; \hat\sigma_{ab} \delta(v-{\rm Observable})}_{\rm short\mhyphen{}distance}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55"/>
  <p:tag name="PICTUREFILESIZE" val="316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mbox{\rm LHS} &amp;=&amp; \mbox{\rm Jacobian}\times\sum_{\mbox{\tiny\rm solutions}}&#10;\sum_{{\mbox{\tiny\rm species}\atop\mbox{\tiny\rm helicities}}}&#10;A_A^{\rm tree}&#10;A_B^{\rm tree}&#10;A_C^{\rm tree}&#10;A_D^{\rm tree}\\&#10;\mbox{\rm RHS} &amp;=&amp; \mbox{coefficient} \times\mbox{\rm Jacobian}&#10;\times\mbox{\rm \#solutions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41.9805"/>
  <p:tag name="PICTUREFILESIZE" val="191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{\small\rm\#\,solutions}&#10;\sum_{\mbox{\tiny\rm solution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22.9605"/>
  <p:tag name="PICTUREFILESIZE" val="11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2&#10;\sum_{\mbox{\tiny\rm solution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80.0004"/>
  <p:tag name="PICTUREFILESIZE" val="98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$$&#10;{\rm coeff} = {1 \over 2\pi i} \oint {d t \over t} \, &#10;\hphantom{A_1 A_2 A_3}(t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8"/>
  <p:tag name="BOXHEIGHT" val="315"/>
  <p:tag name="BOXFONT" val="10"/>
  <p:tag name="BOXWRAP" val="False"/>
  <p:tag name="WORKAROUNDTRANSPARENCYBUG" val="False"/>
  <p:tag name="ALLOWFONTSUBSTITUTION" val="False"/>
  <p:tag name="BITMAPFORMAT" val="png256"/>
  <p:tag name="ORIGWIDTH" val="124"/>
  <p:tag name="PICTUREFILESIZE" val="88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nn{\nonumber}&#10;\def\ptv{p_{\rm T}^V}&#10;\newcommand{\ptmax}{p_T^{\rm max}}&#10;&#10;\begin{eqnarray}&#10;\sigma_1 &amp;=&amp; a_s f(\ptv)\,,\nn\\&#10;\sigma_2 &amp;=&amp; a_s^2 \bigr(b_0 + b_1 \ln \rho \bigl) f(\ptv)&#10;            (1-\ptv/\ptmax)^{\gamma_2}\,,\nn\\&#10;\sigma_3 &amp;=&amp; a_s^3 \bigr(c_0 + c_1 \ln\rho&#10;                        +c_2 \ln^2\rho\bigl) f(\ptv)&#10;            (1-\ptv/\ptmax)^{\gamma_3} \,,&#10;\label{JetRatioModel}\nn\\&#10;\sigma_4 &amp;=&amp; a_s^4 \bigr(d_0 + d_1 \ln\rho&#10;                        +d_2 \ln^2\rho&#10;                        +d_3 \ln^3\rho&#10;                    \bigl) f(\ptv)&#10;            (1-\ptv/\ptmax)^{\gamma_4} \,.\nn&#10;\end{eqnarray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1"/>
  <p:tag name="PICTUREFILESIZE" val="581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newcommand{\ptv}{p_T^V}&#10;\newcommand{\ptmax}{p_T^{\rm max}}&#10;\newcommand{\ptjetmin}{p^\jet_{T\rm min}}&#10;\def\jet{{\rm jet}}&#10;&#10;$$\rho \equiv (\ptv/\ptjetmin)^2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2"/>
  <p:tag name="PICTUREFILESIZE" val="80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14461</TotalTime>
  <Words>1049</Words>
  <Application>Microsoft Office PowerPoint</Application>
  <PresentationFormat>On-screen Show (4:3)</PresentationFormat>
  <Paragraphs>259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Universality in W+Jet Production </vt:lpstr>
      <vt:lpstr>Vector+Jets</vt:lpstr>
      <vt:lpstr>The Challenge</vt:lpstr>
      <vt:lpstr>What’s the Right Scale?</vt:lpstr>
      <vt:lpstr>NLO with Many Jets</vt:lpstr>
      <vt:lpstr>A CMS 10-Jet Event</vt:lpstr>
      <vt:lpstr>QCD-Improved Parton Model</vt:lpstr>
      <vt:lpstr>Ingredients for NLO Calculations</vt:lpstr>
      <vt:lpstr>PowerPoint Presentation</vt:lpstr>
      <vt:lpstr>On-Shell Methods</vt:lpstr>
      <vt:lpstr>Box Coefficient</vt:lpstr>
      <vt:lpstr>Triangle Cuts</vt:lpstr>
      <vt:lpstr>BlackHat</vt:lpstr>
      <vt:lpstr>BlackHat + SHERPA</vt:lpstr>
      <vt:lpstr>Running NLO codes</vt:lpstr>
      <vt:lpstr>Running at High Multiplicity</vt:lpstr>
      <vt:lpstr>n-Tuples</vt:lpstr>
      <vt:lpstr>n-Tuples</vt:lpstr>
      <vt:lpstr>W+4 Jets</vt:lpstr>
      <vt:lpstr>PowerPoint Presentation</vt:lpstr>
      <vt:lpstr>PowerPoint Presentation</vt:lpstr>
      <vt:lpstr>Choosing Scales</vt:lpstr>
      <vt:lpstr>Z+4 Jets</vt:lpstr>
      <vt:lpstr>W+5 Jets</vt:lpstr>
      <vt:lpstr>W+5 Jets</vt:lpstr>
      <vt:lpstr>Jet-Production Ratios</vt:lpstr>
      <vt:lpstr>W−+Jet Ratios</vt:lpstr>
      <vt:lpstr>Extrapolations</vt:lpstr>
      <vt:lpstr>H_T^jet Distribution</vt:lpstr>
      <vt:lpstr>PowerPoint Presentation</vt:lpstr>
      <vt:lpstr>Extrapolating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258</cp:revision>
  <dcterms:created xsi:type="dcterms:W3CDTF">2011-08-09T19:59:47Z</dcterms:created>
  <dcterms:modified xsi:type="dcterms:W3CDTF">2014-06-12T16:25:02Z</dcterms:modified>
</cp:coreProperties>
</file>